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92" r:id="rId3"/>
    <p:sldId id="306" r:id="rId4"/>
    <p:sldId id="293" r:id="rId5"/>
    <p:sldId id="294" r:id="rId6"/>
    <p:sldId id="310" r:id="rId7"/>
    <p:sldId id="309" r:id="rId8"/>
    <p:sldId id="311" r:id="rId9"/>
    <p:sldId id="296" r:id="rId10"/>
    <p:sldId id="305" r:id="rId11"/>
    <p:sldId id="312" r:id="rId12"/>
    <p:sldId id="297" r:id="rId13"/>
    <p:sldId id="313" r:id="rId14"/>
    <p:sldId id="314" r:id="rId15"/>
    <p:sldId id="304" r:id="rId16"/>
    <p:sldId id="303" r:id="rId17"/>
    <p:sldId id="315" r:id="rId18"/>
    <p:sldId id="301" r:id="rId19"/>
    <p:sldId id="316" r:id="rId20"/>
    <p:sldId id="302" r:id="rId21"/>
    <p:sldId id="317" r:id="rId22"/>
    <p:sldId id="30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594"/>
    <a:srgbClr val="FFB81C"/>
    <a:srgbClr val="192857"/>
    <a:srgbClr val="CDB87D"/>
    <a:srgbClr val="00FFFF"/>
    <a:srgbClr val="0000FF"/>
    <a:srgbClr val="1B11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65" autoAdjust="0"/>
    <p:restoredTop sz="74615"/>
  </p:normalViewPr>
  <p:slideViewPr>
    <p:cSldViewPr snapToGrid="0">
      <p:cViewPr varScale="1">
        <p:scale>
          <a:sx n="82" d="100"/>
          <a:sy n="82" d="100"/>
        </p:scale>
        <p:origin x="240" y="16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5EFB23-61B3-6E48-9E75-7913B8915CE3}" type="datetimeFigureOut">
              <a:rPr lang="en-US" smtClean="0"/>
              <a:t>12/23/21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AF2C25-4578-F848-A51B-1BC5079D7594}" type="slidenum">
              <a:rPr lang="en-US" smtClean="0"/>
              <a:t>‹#›</a:t>
            </a:fld>
            <a:endParaRPr lang="en-US"/>
          </a:p>
        </p:txBody>
      </p:sp>
    </p:spTree>
    <p:extLst>
      <p:ext uri="{BB962C8B-B14F-4D97-AF65-F5344CB8AC3E}">
        <p14:creationId xmlns:p14="http://schemas.microsoft.com/office/powerpoint/2010/main" val="2877054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AF2C25-4578-F848-A51B-1BC5079D7594}" type="slidenum">
              <a:rPr lang="en-US" smtClean="0"/>
              <a:t>2</a:t>
            </a:fld>
            <a:endParaRPr lang="en-US"/>
          </a:p>
        </p:txBody>
      </p:sp>
    </p:spTree>
    <p:extLst>
      <p:ext uri="{BB962C8B-B14F-4D97-AF65-F5344CB8AC3E}">
        <p14:creationId xmlns:p14="http://schemas.microsoft.com/office/powerpoint/2010/main" val="1725538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AF2C25-4578-F848-A51B-1BC5079D7594}" type="slidenum">
              <a:rPr lang="en-US" smtClean="0"/>
              <a:t>3</a:t>
            </a:fld>
            <a:endParaRPr lang="en-US"/>
          </a:p>
        </p:txBody>
      </p:sp>
    </p:spTree>
    <p:extLst>
      <p:ext uri="{BB962C8B-B14F-4D97-AF65-F5344CB8AC3E}">
        <p14:creationId xmlns:p14="http://schemas.microsoft.com/office/powerpoint/2010/main" val="3834998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AF2C25-4578-F848-A51B-1BC5079D7594}" type="slidenum">
              <a:rPr lang="en-US" smtClean="0"/>
              <a:t>4</a:t>
            </a:fld>
            <a:endParaRPr lang="en-US"/>
          </a:p>
        </p:txBody>
      </p:sp>
    </p:spTree>
    <p:extLst>
      <p:ext uri="{BB962C8B-B14F-4D97-AF65-F5344CB8AC3E}">
        <p14:creationId xmlns:p14="http://schemas.microsoft.com/office/powerpoint/2010/main" val="2753926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AF2C25-4578-F848-A51B-1BC5079D7594}" type="slidenum">
              <a:rPr lang="en-US" smtClean="0"/>
              <a:t>8</a:t>
            </a:fld>
            <a:endParaRPr lang="en-US"/>
          </a:p>
        </p:txBody>
      </p:sp>
    </p:spTree>
    <p:extLst>
      <p:ext uri="{BB962C8B-B14F-4D97-AF65-F5344CB8AC3E}">
        <p14:creationId xmlns:p14="http://schemas.microsoft.com/office/powerpoint/2010/main" val="3117622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AF2C25-4578-F848-A51B-1BC5079D7594}" type="slidenum">
              <a:rPr lang="en-US" smtClean="0"/>
              <a:t>10</a:t>
            </a:fld>
            <a:endParaRPr lang="en-US"/>
          </a:p>
        </p:txBody>
      </p:sp>
    </p:spTree>
    <p:extLst>
      <p:ext uri="{BB962C8B-B14F-4D97-AF65-F5344CB8AC3E}">
        <p14:creationId xmlns:p14="http://schemas.microsoft.com/office/powerpoint/2010/main" val="1057844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AF2C25-4578-F848-A51B-1BC5079D7594}" type="slidenum">
              <a:rPr lang="en-US" smtClean="0"/>
              <a:t>11</a:t>
            </a:fld>
            <a:endParaRPr lang="en-US"/>
          </a:p>
        </p:txBody>
      </p:sp>
    </p:spTree>
    <p:extLst>
      <p:ext uri="{BB962C8B-B14F-4D97-AF65-F5344CB8AC3E}">
        <p14:creationId xmlns:p14="http://schemas.microsoft.com/office/powerpoint/2010/main" val="7788156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udent Lecture 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4305" y="3563594"/>
            <a:ext cx="8380098" cy="3157246"/>
          </a:xfrm>
        </p:spPr>
        <p:txBody>
          <a:bodyPr>
            <a:normAutofit/>
          </a:bodyPr>
          <a:lstStyle>
            <a:lvl1pPr marL="342900" indent="-342900" algn="l">
              <a:buFont typeface="Wingdings" panose="05000000000000000000" pitchFamily="2" charset="2"/>
              <a:buChar char="Ø"/>
              <a:defRPr sz="2800">
                <a:latin typeface="Franklin Gothic Book" panose="020B0503020102020204"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p:cNvSpPr>
            <a:spLocks noGrp="1"/>
          </p:cNvSpPr>
          <p:nvPr>
            <p:ph type="ctrTitle"/>
          </p:nvPr>
        </p:nvSpPr>
        <p:spPr>
          <a:xfrm>
            <a:off x="154305" y="137160"/>
            <a:ext cx="8380098" cy="3152114"/>
          </a:xfrm>
        </p:spPr>
        <p:txBody>
          <a:bodyPr anchor="b">
            <a:normAutofit/>
          </a:bodyPr>
          <a:lstStyle>
            <a:lvl1pPr algn="l">
              <a:defRPr sz="4400" b="0" cap="small" baseline="0">
                <a:latin typeface="Gill Sans MT" panose="020B0502020104020203" pitchFamily="34" charset="0"/>
                <a:cs typeface="Arial" panose="020B0604020202020204" pitchFamily="34" charset="0"/>
              </a:defRPr>
            </a:lvl1pPr>
          </a:lstStyle>
          <a:p>
            <a:r>
              <a:rPr lang="en-US"/>
              <a:t>Click to edit Master title style</a:t>
            </a:r>
            <a:endParaRPr lang="en-US" dirty="0"/>
          </a:p>
        </p:txBody>
      </p:sp>
      <p:sp>
        <p:nvSpPr>
          <p:cNvPr id="4" name="Rounded Rectangle 3"/>
          <p:cNvSpPr/>
          <p:nvPr userDrawn="1"/>
        </p:nvSpPr>
        <p:spPr>
          <a:xfrm>
            <a:off x="155837" y="3380714"/>
            <a:ext cx="2715768" cy="91440"/>
          </a:xfrm>
          <a:prstGeom prst="round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Rounded Rectangle 4"/>
          <p:cNvSpPr/>
          <p:nvPr userDrawn="1"/>
        </p:nvSpPr>
        <p:spPr>
          <a:xfrm>
            <a:off x="2989369" y="3380714"/>
            <a:ext cx="2715768" cy="91440"/>
          </a:xfrm>
          <a:prstGeom prst="roundRect">
            <a:avLst/>
          </a:prstGeom>
          <a:solidFill>
            <a:srgbClr val="FFB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ounded Rectangle 5"/>
          <p:cNvSpPr/>
          <p:nvPr userDrawn="1"/>
        </p:nvSpPr>
        <p:spPr>
          <a:xfrm>
            <a:off x="5822318" y="3380714"/>
            <a:ext cx="2715768" cy="91440"/>
          </a:xfrm>
          <a:prstGeom prst="round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a:extLst>
              <a:ext uri="{FF2B5EF4-FFF2-40B4-BE49-F238E27FC236}">
                <a16:creationId xmlns:a16="http://schemas.microsoft.com/office/drawing/2014/main" id="{0C87BF1A-A2C8-47CC-A01E-68B1DB72195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26535" y="5728183"/>
            <a:ext cx="3211160" cy="992657"/>
          </a:xfrm>
          <a:prstGeom prst="rect">
            <a:avLst/>
          </a:prstGeom>
        </p:spPr>
      </p:pic>
      <p:sp>
        <p:nvSpPr>
          <p:cNvPr id="8" name="Rectangle 7">
            <a:extLst>
              <a:ext uri="{FF2B5EF4-FFF2-40B4-BE49-F238E27FC236}">
                <a16:creationId xmlns:a16="http://schemas.microsoft.com/office/drawing/2014/main" id="{DBD3C3CF-6E5C-C848-A327-D6BE04352C5A}"/>
              </a:ext>
            </a:extLst>
          </p:cNvPr>
          <p:cNvSpPr/>
          <p:nvPr userDrawn="1"/>
        </p:nvSpPr>
        <p:spPr>
          <a:xfrm>
            <a:off x="0" y="0"/>
            <a:ext cx="12192000" cy="6858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49492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94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solidFill>
                <a:latin typeface="Cambria" panose="020405030504060302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Slide Number Placeholder 5"/>
          <p:cNvSpPr>
            <a:spLocks noGrp="1"/>
          </p:cNvSpPr>
          <p:nvPr>
            <p:ph type="sldNum" sz="quarter" idx="12"/>
          </p:nvPr>
        </p:nvSpPr>
        <p:spPr>
          <a:xfrm>
            <a:off x="11485831" y="6455220"/>
            <a:ext cx="550333" cy="365125"/>
          </a:xfrm>
        </p:spPr>
        <p:txBody>
          <a:bodyPr/>
          <a:lstStyle/>
          <a:p>
            <a:fld id="{DC253C69-C5AC-41EA-AD03-3FAC7E894992}" type="slidenum">
              <a:rPr lang="en-US" smtClean="0"/>
              <a:t>‹#›</a:t>
            </a:fld>
            <a:endParaRPr lang="en-US" dirty="0"/>
          </a:p>
        </p:txBody>
      </p:sp>
    </p:spTree>
    <p:extLst>
      <p:ext uri="{BB962C8B-B14F-4D97-AF65-F5344CB8AC3E}">
        <p14:creationId xmlns:p14="http://schemas.microsoft.com/office/powerpoint/2010/main" val="3449558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006" y="37862"/>
            <a:ext cx="11871159" cy="731074"/>
          </a:xfrm>
        </p:spPr>
        <p:txBody>
          <a:bodyPr>
            <a:normAutofit/>
          </a:bodyPr>
          <a:lstStyle>
            <a:lvl1pPr>
              <a:defRPr sz="4000" cap="small" baseline="0">
                <a:latin typeface="Gill Sans MT" panose="020B0502020104020203" pitchFamily="34" charset="0"/>
                <a:ea typeface="Arial Unicode MS" panose="020B0604020202020204" pitchFamily="34" charset="-128"/>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165006" y="827593"/>
            <a:ext cx="11871159" cy="5989320"/>
          </a:xfrm>
        </p:spPr>
        <p:txBody>
          <a:bodyPr/>
          <a:lstStyle>
            <a:lvl1pPr>
              <a:defRPr sz="3200" b="0">
                <a:latin typeface="Franklin Gothic Book" panose="020B0503020102020204" pitchFamily="34" charset="0"/>
                <a:ea typeface="Yu Gothic UI Light" panose="020B0300000000000000" pitchFamily="34" charset="-128"/>
                <a:cs typeface="Dubai Light" panose="020B0303030403030204" pitchFamily="34" charset="-78"/>
              </a:defRPr>
            </a:lvl1pPr>
            <a:lvl2pPr>
              <a:defRPr sz="2800" b="0">
                <a:latin typeface="Franklin Gothic Book" panose="020B0503020102020204" pitchFamily="34" charset="0"/>
                <a:ea typeface="Yu Gothic UI Light" panose="020B0300000000000000" pitchFamily="34" charset="-128"/>
                <a:cs typeface="Dubai Light" panose="020B0303030403030204" pitchFamily="34" charset="-78"/>
              </a:defRPr>
            </a:lvl2pPr>
            <a:lvl3pPr>
              <a:defRPr sz="2400" b="0">
                <a:latin typeface="Franklin Gothic Book" panose="020B0503020102020204" pitchFamily="34" charset="0"/>
                <a:ea typeface="Yu Gothic UI Light" panose="020B0300000000000000" pitchFamily="34" charset="-128"/>
                <a:cs typeface="Dubai Light" panose="020B0303030403030204" pitchFamily="34" charset="-78"/>
              </a:defRPr>
            </a:lvl3pPr>
            <a:lvl4pPr>
              <a:defRPr sz="2100" b="0">
                <a:latin typeface="Franklin Gothic Book" panose="020B0503020102020204" pitchFamily="34" charset="0"/>
                <a:ea typeface="Yu Gothic UI Light" panose="020B0300000000000000" pitchFamily="34" charset="-128"/>
                <a:cs typeface="Dubai Light" panose="020B0303030403030204" pitchFamily="34" charset="-78"/>
              </a:defRPr>
            </a:lvl4pPr>
            <a:lvl5pPr>
              <a:defRPr sz="1800" b="0">
                <a:latin typeface="Franklin Gothic Book" panose="020B0503020102020204" pitchFamily="34" charset="0"/>
                <a:ea typeface="Yu Gothic UI Light" panose="020B0300000000000000" pitchFamily="34" charset="-128"/>
                <a:cs typeface="Dubai Light" panose="020B0303030403030204" pitchFamily="34"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Rounded Rectangle 10">
            <a:extLst>
              <a:ext uri="{FF2B5EF4-FFF2-40B4-BE49-F238E27FC236}">
                <a16:creationId xmlns:a16="http://schemas.microsoft.com/office/drawing/2014/main" id="{4DA71331-513B-4B1B-914F-929053907519}"/>
              </a:ext>
            </a:extLst>
          </p:cNvPr>
          <p:cNvSpPr/>
          <p:nvPr userDrawn="1"/>
        </p:nvSpPr>
        <p:spPr>
          <a:xfrm>
            <a:off x="165004" y="714440"/>
            <a:ext cx="3901440" cy="91440"/>
          </a:xfrm>
          <a:prstGeom prst="round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ounded Rectangle 11">
            <a:extLst>
              <a:ext uri="{FF2B5EF4-FFF2-40B4-BE49-F238E27FC236}">
                <a16:creationId xmlns:a16="http://schemas.microsoft.com/office/drawing/2014/main" id="{2CD7E578-2377-4C08-9773-43D402884B10}"/>
              </a:ext>
            </a:extLst>
          </p:cNvPr>
          <p:cNvSpPr/>
          <p:nvPr userDrawn="1"/>
        </p:nvSpPr>
        <p:spPr>
          <a:xfrm>
            <a:off x="4168151" y="714440"/>
            <a:ext cx="3901440" cy="91440"/>
          </a:xfrm>
          <a:prstGeom prst="roundRect">
            <a:avLst/>
          </a:prstGeom>
          <a:solidFill>
            <a:srgbClr val="FFB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ounded Rectangle 12">
            <a:extLst>
              <a:ext uri="{FF2B5EF4-FFF2-40B4-BE49-F238E27FC236}">
                <a16:creationId xmlns:a16="http://schemas.microsoft.com/office/drawing/2014/main" id="{AD80872E-AB5C-42F0-83C8-06008A6534BD}"/>
              </a:ext>
            </a:extLst>
          </p:cNvPr>
          <p:cNvSpPr/>
          <p:nvPr userDrawn="1"/>
        </p:nvSpPr>
        <p:spPr>
          <a:xfrm>
            <a:off x="8171299" y="714440"/>
            <a:ext cx="3886200" cy="91440"/>
          </a:xfrm>
          <a:prstGeom prst="round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a:extLst>
              <a:ext uri="{FF2B5EF4-FFF2-40B4-BE49-F238E27FC236}">
                <a16:creationId xmlns:a16="http://schemas.microsoft.com/office/drawing/2014/main" id="{CD8DCBF5-5754-D54C-A146-8CD1879F1657}"/>
              </a:ext>
            </a:extLst>
          </p:cNvPr>
          <p:cNvSpPr/>
          <p:nvPr userDrawn="1"/>
        </p:nvSpPr>
        <p:spPr>
          <a:xfrm>
            <a:off x="0" y="0"/>
            <a:ext cx="12192000" cy="6858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0219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65004" y="832104"/>
            <a:ext cx="5827776" cy="5997100"/>
          </a:xfrm>
        </p:spPr>
        <p:txBody>
          <a:bodyPr/>
          <a:lstStyle>
            <a:lvl1pPr>
              <a:defRPr sz="3200">
                <a:latin typeface="Franklin Gothic Book" panose="020B0503020102020204" pitchFamily="34" charset="0"/>
                <a:cs typeface="Segoe UI Semilight" panose="020B0402040204020203" pitchFamily="34" charset="0"/>
              </a:defRPr>
            </a:lvl1pPr>
            <a:lvl2pPr>
              <a:defRPr sz="2800">
                <a:latin typeface="Franklin Gothic Book" panose="020B0503020102020204" pitchFamily="34" charset="0"/>
                <a:cs typeface="Segoe UI Semilight" panose="020B0402040204020203" pitchFamily="34" charset="0"/>
              </a:defRPr>
            </a:lvl2pPr>
            <a:lvl3pPr>
              <a:defRPr sz="2400">
                <a:latin typeface="Franklin Gothic Book" panose="020B0503020102020204" pitchFamily="34" charset="0"/>
                <a:cs typeface="Segoe UI Semilight" panose="020B0402040204020203" pitchFamily="34" charset="0"/>
              </a:defRPr>
            </a:lvl3pPr>
            <a:lvl4pPr>
              <a:defRPr sz="2100">
                <a:latin typeface="Franklin Gothic Book" panose="020B0503020102020204" pitchFamily="34" charset="0"/>
                <a:cs typeface="Segoe UI Semilight" panose="020B0402040204020203" pitchFamily="34" charset="0"/>
              </a:defRPr>
            </a:lvl4pPr>
            <a:lvl5pPr>
              <a:defRPr sz="1800">
                <a:latin typeface="Franklin Gothic Book" panose="020B0503020102020204"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1" y="832104"/>
            <a:ext cx="5863963" cy="5997101"/>
          </a:xfrm>
        </p:spPr>
        <p:txBody>
          <a:bodyPr/>
          <a:lstStyle>
            <a:lvl1pPr>
              <a:defRPr sz="3200">
                <a:latin typeface="Franklin Gothic Book" panose="020B0503020102020204" pitchFamily="34" charset="0"/>
                <a:cs typeface="Segoe UI Semilight" panose="020B0402040204020203" pitchFamily="34" charset="0"/>
              </a:defRPr>
            </a:lvl1pPr>
            <a:lvl2pPr>
              <a:defRPr sz="2800">
                <a:latin typeface="Franklin Gothic Book" panose="020B0503020102020204" pitchFamily="34" charset="0"/>
                <a:cs typeface="Segoe UI Semilight" panose="020B0402040204020203" pitchFamily="34" charset="0"/>
              </a:defRPr>
            </a:lvl2pPr>
            <a:lvl3pPr>
              <a:defRPr sz="2400">
                <a:latin typeface="Franklin Gothic Book" panose="020B0503020102020204" pitchFamily="34" charset="0"/>
                <a:cs typeface="Segoe UI Semilight" panose="020B0402040204020203" pitchFamily="34" charset="0"/>
              </a:defRPr>
            </a:lvl3pPr>
            <a:lvl4pPr>
              <a:defRPr sz="2100">
                <a:latin typeface="Franklin Gothic Book" panose="020B0503020102020204" pitchFamily="34" charset="0"/>
                <a:cs typeface="Segoe UI Semilight" panose="020B0402040204020203" pitchFamily="34" charset="0"/>
              </a:defRPr>
            </a:lvl4pPr>
            <a:lvl5pPr>
              <a:defRPr>
                <a:latin typeface="Franklin Gothic Book" panose="020B0503020102020204"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ounded Rectangle 10">
            <a:extLst>
              <a:ext uri="{FF2B5EF4-FFF2-40B4-BE49-F238E27FC236}">
                <a16:creationId xmlns:a16="http://schemas.microsoft.com/office/drawing/2014/main" id="{2A67FE07-E418-4461-A39D-AC98D6937AD1}"/>
              </a:ext>
            </a:extLst>
          </p:cNvPr>
          <p:cNvSpPr/>
          <p:nvPr userDrawn="1"/>
        </p:nvSpPr>
        <p:spPr>
          <a:xfrm>
            <a:off x="165004" y="714440"/>
            <a:ext cx="3901440" cy="91440"/>
          </a:xfrm>
          <a:prstGeom prst="round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ounded Rectangle 11">
            <a:extLst>
              <a:ext uri="{FF2B5EF4-FFF2-40B4-BE49-F238E27FC236}">
                <a16:creationId xmlns:a16="http://schemas.microsoft.com/office/drawing/2014/main" id="{FB84520C-F96E-4E2D-BC20-47A285F2EFBE}"/>
              </a:ext>
            </a:extLst>
          </p:cNvPr>
          <p:cNvSpPr/>
          <p:nvPr userDrawn="1"/>
        </p:nvSpPr>
        <p:spPr>
          <a:xfrm>
            <a:off x="4168151" y="714440"/>
            <a:ext cx="3901440" cy="91440"/>
          </a:xfrm>
          <a:prstGeom prst="roundRect">
            <a:avLst/>
          </a:prstGeom>
          <a:solidFill>
            <a:srgbClr val="FFB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ounded Rectangle 12">
            <a:extLst>
              <a:ext uri="{FF2B5EF4-FFF2-40B4-BE49-F238E27FC236}">
                <a16:creationId xmlns:a16="http://schemas.microsoft.com/office/drawing/2014/main" id="{58E16E88-A6C0-4E7D-8070-D187C1483942}"/>
              </a:ext>
            </a:extLst>
          </p:cNvPr>
          <p:cNvSpPr/>
          <p:nvPr userDrawn="1"/>
        </p:nvSpPr>
        <p:spPr>
          <a:xfrm>
            <a:off x="8171299" y="714440"/>
            <a:ext cx="3886200" cy="91440"/>
          </a:xfrm>
          <a:prstGeom prst="round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itle 1">
            <a:extLst>
              <a:ext uri="{FF2B5EF4-FFF2-40B4-BE49-F238E27FC236}">
                <a16:creationId xmlns:a16="http://schemas.microsoft.com/office/drawing/2014/main" id="{F8C87DAE-DAF7-4CA0-8D34-1385BC162859}"/>
              </a:ext>
            </a:extLst>
          </p:cNvPr>
          <p:cNvSpPr>
            <a:spLocks noGrp="1"/>
          </p:cNvSpPr>
          <p:nvPr>
            <p:ph type="title"/>
          </p:nvPr>
        </p:nvSpPr>
        <p:spPr>
          <a:xfrm>
            <a:off x="165006" y="37862"/>
            <a:ext cx="11871159" cy="731074"/>
          </a:xfrm>
        </p:spPr>
        <p:txBody>
          <a:bodyPr>
            <a:normAutofit/>
          </a:bodyPr>
          <a:lstStyle>
            <a:lvl1pPr>
              <a:defRPr sz="4000" cap="small" baseline="0">
                <a:latin typeface="Gill Sans MT" panose="020B0502020104020203" pitchFamily="34" charset="0"/>
                <a:ea typeface="Arial Unicode MS" panose="020B0604020202020204" pitchFamily="34" charset="-128"/>
                <a:cs typeface="Arial" panose="020B0604020202020204" pitchFamily="34" charset="0"/>
              </a:defRPr>
            </a:lvl1pPr>
          </a:lstStyle>
          <a:p>
            <a:r>
              <a:rPr lang="en-US"/>
              <a:t>Click to edit Master title style</a:t>
            </a:r>
            <a:endParaRPr lang="en-US" dirty="0"/>
          </a:p>
        </p:txBody>
      </p:sp>
      <p:sp>
        <p:nvSpPr>
          <p:cNvPr id="9" name="Rectangle 8">
            <a:extLst>
              <a:ext uri="{FF2B5EF4-FFF2-40B4-BE49-F238E27FC236}">
                <a16:creationId xmlns:a16="http://schemas.microsoft.com/office/drawing/2014/main" id="{8859C91C-6FC2-2E45-AC1B-A25A83D004DA}"/>
              </a:ext>
            </a:extLst>
          </p:cNvPr>
          <p:cNvSpPr/>
          <p:nvPr userDrawn="1"/>
        </p:nvSpPr>
        <p:spPr>
          <a:xfrm>
            <a:off x="0" y="0"/>
            <a:ext cx="12192000" cy="6858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36996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5004" y="832104"/>
            <a:ext cx="5832572" cy="536901"/>
          </a:xfrm>
        </p:spPr>
        <p:txBody>
          <a:bodyPr anchor="b">
            <a:noAutofit/>
          </a:bodyPr>
          <a:lstStyle>
            <a:lvl1pPr marL="0" indent="0">
              <a:buNone/>
              <a:defRPr sz="3200" b="1">
                <a:latin typeface="Franklin Gothic Book" panose="020B0503020102020204" pitchFamily="34" charset="0"/>
                <a:cs typeface="Segoe UI Semilight" panose="020B04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5004" y="1369005"/>
            <a:ext cx="5832572" cy="5391038"/>
          </a:xfrm>
        </p:spPr>
        <p:txBody>
          <a:bodyPr/>
          <a:lstStyle>
            <a:lvl1pPr>
              <a:defRPr sz="3200">
                <a:latin typeface="Franklin Gothic Book" panose="020B0503020102020204" pitchFamily="34" charset="0"/>
                <a:cs typeface="Segoe UI Semilight" panose="020B0402040204020203" pitchFamily="34" charset="0"/>
              </a:defRPr>
            </a:lvl1pPr>
            <a:lvl2pPr>
              <a:defRPr sz="2800">
                <a:latin typeface="Franklin Gothic Book" panose="020B0503020102020204" pitchFamily="34" charset="0"/>
                <a:cs typeface="Segoe UI Semilight" panose="020B0402040204020203" pitchFamily="34" charset="0"/>
              </a:defRPr>
            </a:lvl2pPr>
            <a:lvl3pPr>
              <a:defRPr sz="2400">
                <a:latin typeface="Franklin Gothic Book" panose="020B0503020102020204" pitchFamily="34" charset="0"/>
                <a:cs typeface="Segoe UI Semilight" panose="020B0402040204020203" pitchFamily="34" charset="0"/>
              </a:defRPr>
            </a:lvl3pPr>
            <a:lvl4pPr>
              <a:defRPr sz="2100">
                <a:latin typeface="Franklin Gothic Book" panose="020B0503020102020204" pitchFamily="34" charset="0"/>
                <a:cs typeface="Segoe UI Semilight" panose="020B0402040204020203" pitchFamily="34" charset="0"/>
              </a:defRPr>
            </a:lvl4pPr>
            <a:lvl5pPr>
              <a:defRPr>
                <a:latin typeface="Franklin Gothic Book" panose="020B0503020102020204"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0613" y="832104"/>
            <a:ext cx="5865551" cy="536901"/>
          </a:xfrm>
        </p:spPr>
        <p:txBody>
          <a:bodyPr anchor="b">
            <a:noAutofit/>
          </a:bodyPr>
          <a:lstStyle>
            <a:lvl1pPr marL="0" indent="0">
              <a:buNone/>
              <a:defRPr sz="3200" b="1">
                <a:latin typeface="Franklin Gothic Book" panose="020B0503020102020204" pitchFamily="34" charset="0"/>
                <a:cs typeface="Segoe UI Semilight" panose="020B04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1371600"/>
            <a:ext cx="5863963" cy="5364814"/>
          </a:xfrm>
        </p:spPr>
        <p:txBody>
          <a:bodyPr/>
          <a:lstStyle>
            <a:lvl1pPr>
              <a:defRPr sz="3200">
                <a:latin typeface="Franklin Gothic Book" panose="020B0503020102020204" pitchFamily="34" charset="0"/>
                <a:cs typeface="Segoe UI Semilight" panose="020B0402040204020203" pitchFamily="34" charset="0"/>
              </a:defRPr>
            </a:lvl1pPr>
            <a:lvl2pPr>
              <a:defRPr sz="2800">
                <a:latin typeface="Franklin Gothic Book" panose="020B0503020102020204" pitchFamily="34" charset="0"/>
                <a:cs typeface="Segoe UI Semilight" panose="020B0402040204020203" pitchFamily="34" charset="0"/>
              </a:defRPr>
            </a:lvl2pPr>
            <a:lvl3pPr>
              <a:defRPr sz="2400">
                <a:latin typeface="Franklin Gothic Book" panose="020B0503020102020204" pitchFamily="34" charset="0"/>
                <a:cs typeface="Segoe UI Semilight" panose="020B0402040204020203" pitchFamily="34" charset="0"/>
              </a:defRPr>
            </a:lvl3pPr>
            <a:lvl4pPr>
              <a:defRPr sz="2100">
                <a:latin typeface="Franklin Gothic Book" panose="020B0503020102020204" pitchFamily="34" charset="0"/>
                <a:cs typeface="Segoe UI Semilight" panose="020B0402040204020203" pitchFamily="34" charset="0"/>
              </a:defRPr>
            </a:lvl4pPr>
            <a:lvl5pPr>
              <a:defRPr>
                <a:latin typeface="Franklin Gothic Book" panose="020B0503020102020204"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Rounded Rectangle 10">
            <a:extLst>
              <a:ext uri="{FF2B5EF4-FFF2-40B4-BE49-F238E27FC236}">
                <a16:creationId xmlns:a16="http://schemas.microsoft.com/office/drawing/2014/main" id="{435B21D3-99C8-430D-A79D-EC01A6411795}"/>
              </a:ext>
            </a:extLst>
          </p:cNvPr>
          <p:cNvSpPr/>
          <p:nvPr userDrawn="1"/>
        </p:nvSpPr>
        <p:spPr>
          <a:xfrm>
            <a:off x="165004" y="714440"/>
            <a:ext cx="3901440" cy="91440"/>
          </a:xfrm>
          <a:prstGeom prst="round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ounded Rectangle 11">
            <a:extLst>
              <a:ext uri="{FF2B5EF4-FFF2-40B4-BE49-F238E27FC236}">
                <a16:creationId xmlns:a16="http://schemas.microsoft.com/office/drawing/2014/main" id="{32A33C6D-26EE-4C2B-A8A2-5F556C115527}"/>
              </a:ext>
            </a:extLst>
          </p:cNvPr>
          <p:cNvSpPr/>
          <p:nvPr userDrawn="1"/>
        </p:nvSpPr>
        <p:spPr>
          <a:xfrm>
            <a:off x="4168151" y="714440"/>
            <a:ext cx="3901440" cy="91440"/>
          </a:xfrm>
          <a:prstGeom prst="roundRect">
            <a:avLst/>
          </a:prstGeom>
          <a:solidFill>
            <a:srgbClr val="FFB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ounded Rectangle 12">
            <a:extLst>
              <a:ext uri="{FF2B5EF4-FFF2-40B4-BE49-F238E27FC236}">
                <a16:creationId xmlns:a16="http://schemas.microsoft.com/office/drawing/2014/main" id="{27908A1D-06AD-4E2B-928F-64E6C650BB82}"/>
              </a:ext>
            </a:extLst>
          </p:cNvPr>
          <p:cNvSpPr/>
          <p:nvPr userDrawn="1"/>
        </p:nvSpPr>
        <p:spPr>
          <a:xfrm>
            <a:off x="8171299" y="714440"/>
            <a:ext cx="3886200" cy="91440"/>
          </a:xfrm>
          <a:prstGeom prst="round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1">
            <a:extLst>
              <a:ext uri="{FF2B5EF4-FFF2-40B4-BE49-F238E27FC236}">
                <a16:creationId xmlns:a16="http://schemas.microsoft.com/office/drawing/2014/main" id="{5DBF10B3-EA7A-41A2-B58D-94B75C0AABB2}"/>
              </a:ext>
            </a:extLst>
          </p:cNvPr>
          <p:cNvSpPr>
            <a:spLocks noGrp="1"/>
          </p:cNvSpPr>
          <p:nvPr>
            <p:ph type="title"/>
          </p:nvPr>
        </p:nvSpPr>
        <p:spPr>
          <a:xfrm>
            <a:off x="165006" y="37862"/>
            <a:ext cx="11871159" cy="731074"/>
          </a:xfrm>
        </p:spPr>
        <p:txBody>
          <a:bodyPr>
            <a:normAutofit/>
          </a:bodyPr>
          <a:lstStyle>
            <a:lvl1pPr>
              <a:defRPr sz="4000" cap="small" baseline="0">
                <a:latin typeface="Gill Sans MT" panose="020B0502020104020203" pitchFamily="34" charset="0"/>
                <a:ea typeface="Arial Unicode MS" panose="020B0604020202020204" pitchFamily="34" charset="-128"/>
                <a:cs typeface="Arial" panose="020B0604020202020204" pitchFamily="34" charset="0"/>
              </a:defRPr>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39763E5F-C6A6-5648-BC81-6B1818B1C7B2}"/>
              </a:ext>
            </a:extLst>
          </p:cNvPr>
          <p:cNvSpPr/>
          <p:nvPr userDrawn="1"/>
        </p:nvSpPr>
        <p:spPr>
          <a:xfrm>
            <a:off x="0" y="0"/>
            <a:ext cx="12192000" cy="6858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3283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Rounded Rectangle 10">
            <a:extLst>
              <a:ext uri="{FF2B5EF4-FFF2-40B4-BE49-F238E27FC236}">
                <a16:creationId xmlns:a16="http://schemas.microsoft.com/office/drawing/2014/main" id="{055B3480-A449-4790-911B-D3E3156975BF}"/>
              </a:ext>
            </a:extLst>
          </p:cNvPr>
          <p:cNvSpPr/>
          <p:nvPr userDrawn="1"/>
        </p:nvSpPr>
        <p:spPr>
          <a:xfrm>
            <a:off x="165004" y="714440"/>
            <a:ext cx="3901440" cy="91440"/>
          </a:xfrm>
          <a:prstGeom prst="round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1">
            <a:extLst>
              <a:ext uri="{FF2B5EF4-FFF2-40B4-BE49-F238E27FC236}">
                <a16:creationId xmlns:a16="http://schemas.microsoft.com/office/drawing/2014/main" id="{EB984055-1B01-4E43-8FA2-FA36C45E0434}"/>
              </a:ext>
            </a:extLst>
          </p:cNvPr>
          <p:cNvSpPr/>
          <p:nvPr userDrawn="1"/>
        </p:nvSpPr>
        <p:spPr>
          <a:xfrm>
            <a:off x="4168151" y="714440"/>
            <a:ext cx="3901440" cy="91440"/>
          </a:xfrm>
          <a:prstGeom prst="roundRect">
            <a:avLst/>
          </a:prstGeom>
          <a:solidFill>
            <a:srgbClr val="FFB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12">
            <a:extLst>
              <a:ext uri="{FF2B5EF4-FFF2-40B4-BE49-F238E27FC236}">
                <a16:creationId xmlns:a16="http://schemas.microsoft.com/office/drawing/2014/main" id="{B34C79E4-1DCA-4E2A-B35A-BFFA601CB19B}"/>
              </a:ext>
            </a:extLst>
          </p:cNvPr>
          <p:cNvSpPr/>
          <p:nvPr userDrawn="1"/>
        </p:nvSpPr>
        <p:spPr>
          <a:xfrm>
            <a:off x="8171299" y="714440"/>
            <a:ext cx="3886200" cy="91440"/>
          </a:xfrm>
          <a:prstGeom prst="round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itle 1">
            <a:extLst>
              <a:ext uri="{FF2B5EF4-FFF2-40B4-BE49-F238E27FC236}">
                <a16:creationId xmlns:a16="http://schemas.microsoft.com/office/drawing/2014/main" id="{A433A0E8-9206-4B2C-9056-B204C6B7B4B3}"/>
              </a:ext>
            </a:extLst>
          </p:cNvPr>
          <p:cNvSpPr>
            <a:spLocks noGrp="1"/>
          </p:cNvSpPr>
          <p:nvPr>
            <p:ph type="title"/>
          </p:nvPr>
        </p:nvSpPr>
        <p:spPr>
          <a:xfrm>
            <a:off x="165006" y="37862"/>
            <a:ext cx="11871159" cy="731074"/>
          </a:xfrm>
        </p:spPr>
        <p:txBody>
          <a:bodyPr>
            <a:normAutofit/>
          </a:bodyPr>
          <a:lstStyle>
            <a:lvl1pPr>
              <a:defRPr sz="4000" cap="small" baseline="0">
                <a:latin typeface="Gill Sans MT" panose="020B0502020104020203" pitchFamily="34" charset="0"/>
                <a:ea typeface="Arial Unicode MS" panose="020B0604020202020204" pitchFamily="34" charset="-128"/>
                <a:cs typeface="Arial" panose="020B0604020202020204" pitchFamily="34" charset="0"/>
              </a:defRPr>
            </a:lvl1pPr>
          </a:lstStyle>
          <a:p>
            <a:r>
              <a:rPr lang="en-US"/>
              <a:t>Click to edit Master title style</a:t>
            </a:r>
            <a:endParaRPr lang="en-US" dirty="0"/>
          </a:p>
        </p:txBody>
      </p:sp>
      <p:sp>
        <p:nvSpPr>
          <p:cNvPr id="7" name="Rectangle 6">
            <a:extLst>
              <a:ext uri="{FF2B5EF4-FFF2-40B4-BE49-F238E27FC236}">
                <a16:creationId xmlns:a16="http://schemas.microsoft.com/office/drawing/2014/main" id="{08317A75-FD26-E745-9914-38364CEB48EE}"/>
              </a:ext>
            </a:extLst>
          </p:cNvPr>
          <p:cNvSpPr/>
          <p:nvPr userDrawn="1"/>
        </p:nvSpPr>
        <p:spPr>
          <a:xfrm>
            <a:off x="0" y="0"/>
            <a:ext cx="12192000" cy="6858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7568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65004" y="832104"/>
            <a:ext cx="5467700" cy="5997101"/>
          </a:xfrm>
        </p:spPr>
        <p:txBody>
          <a:bodyPr anchor="t"/>
          <a:lstStyle>
            <a:lvl1pPr marL="0" indent="0">
              <a:buNone/>
              <a:defRPr sz="3200">
                <a:latin typeface="Franklin Gothic Book" panose="020B0503020102020204" pitchFamily="34" charset="0"/>
                <a:cs typeface="Segoe UI Semilight" panose="020B04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118871" y="832104"/>
            <a:ext cx="5914633" cy="5997101"/>
          </a:xfrm>
        </p:spPr>
        <p:txBody>
          <a:bodyPr>
            <a:normAutofit/>
          </a:bodyPr>
          <a:lstStyle>
            <a:lvl1pPr marL="457200" indent="-457200">
              <a:buFont typeface="Arial" panose="020B0604020202020204" pitchFamily="34" charset="0"/>
              <a:buChar char="•"/>
              <a:defRPr sz="3200">
                <a:latin typeface="Franklin Gothic Book" panose="020B0503020102020204" pitchFamily="34" charset="0"/>
                <a:cs typeface="Segoe UI Semilight" panose="020B04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Rounded Rectangle 10">
            <a:extLst>
              <a:ext uri="{FF2B5EF4-FFF2-40B4-BE49-F238E27FC236}">
                <a16:creationId xmlns:a16="http://schemas.microsoft.com/office/drawing/2014/main" id="{0EC2C5BD-522C-4257-9E13-2239F65F81C7}"/>
              </a:ext>
            </a:extLst>
          </p:cNvPr>
          <p:cNvSpPr/>
          <p:nvPr userDrawn="1"/>
        </p:nvSpPr>
        <p:spPr>
          <a:xfrm>
            <a:off x="165004" y="714440"/>
            <a:ext cx="3901440" cy="91440"/>
          </a:xfrm>
          <a:prstGeom prst="round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ounded Rectangle 11">
            <a:extLst>
              <a:ext uri="{FF2B5EF4-FFF2-40B4-BE49-F238E27FC236}">
                <a16:creationId xmlns:a16="http://schemas.microsoft.com/office/drawing/2014/main" id="{91FB2612-9E22-4044-B086-D1988FA37517}"/>
              </a:ext>
            </a:extLst>
          </p:cNvPr>
          <p:cNvSpPr/>
          <p:nvPr userDrawn="1"/>
        </p:nvSpPr>
        <p:spPr>
          <a:xfrm>
            <a:off x="4168151" y="714440"/>
            <a:ext cx="3901440" cy="91440"/>
          </a:xfrm>
          <a:prstGeom prst="roundRect">
            <a:avLst/>
          </a:prstGeom>
          <a:solidFill>
            <a:srgbClr val="FFB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ounded Rectangle 12">
            <a:extLst>
              <a:ext uri="{FF2B5EF4-FFF2-40B4-BE49-F238E27FC236}">
                <a16:creationId xmlns:a16="http://schemas.microsoft.com/office/drawing/2014/main" id="{27B48E07-FA3A-4E2F-9834-47F7EBD0FE92}"/>
              </a:ext>
            </a:extLst>
          </p:cNvPr>
          <p:cNvSpPr/>
          <p:nvPr userDrawn="1"/>
        </p:nvSpPr>
        <p:spPr>
          <a:xfrm>
            <a:off x="8171299" y="714440"/>
            <a:ext cx="3886200" cy="91440"/>
          </a:xfrm>
          <a:prstGeom prst="round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itle 1">
            <a:extLst>
              <a:ext uri="{FF2B5EF4-FFF2-40B4-BE49-F238E27FC236}">
                <a16:creationId xmlns:a16="http://schemas.microsoft.com/office/drawing/2014/main" id="{04F7EFC8-1D91-4A05-9F6B-ECB2B4BF75DC}"/>
              </a:ext>
            </a:extLst>
          </p:cNvPr>
          <p:cNvSpPr>
            <a:spLocks noGrp="1"/>
          </p:cNvSpPr>
          <p:nvPr>
            <p:ph type="title"/>
          </p:nvPr>
        </p:nvSpPr>
        <p:spPr>
          <a:xfrm>
            <a:off x="165006" y="37862"/>
            <a:ext cx="11871159" cy="731074"/>
          </a:xfrm>
        </p:spPr>
        <p:txBody>
          <a:bodyPr>
            <a:normAutofit/>
          </a:bodyPr>
          <a:lstStyle>
            <a:lvl1pPr>
              <a:defRPr sz="4000" cap="small" baseline="0">
                <a:latin typeface="Gill Sans MT" panose="020B0502020104020203" pitchFamily="34" charset="0"/>
                <a:ea typeface="Arial Unicode MS" panose="020B0604020202020204" pitchFamily="34" charset="-128"/>
                <a:cs typeface="Arial" panose="020B0604020202020204" pitchFamily="34" charset="0"/>
              </a:defRPr>
            </a:lvl1pPr>
          </a:lstStyle>
          <a:p>
            <a:r>
              <a:rPr lang="en-US"/>
              <a:t>Click to edit Master title style</a:t>
            </a:r>
            <a:endParaRPr lang="en-US" dirty="0"/>
          </a:p>
        </p:txBody>
      </p:sp>
      <p:sp>
        <p:nvSpPr>
          <p:cNvPr id="9" name="Rectangle 8">
            <a:extLst>
              <a:ext uri="{FF2B5EF4-FFF2-40B4-BE49-F238E27FC236}">
                <a16:creationId xmlns:a16="http://schemas.microsoft.com/office/drawing/2014/main" id="{3DBA1918-874D-C94D-8D41-01920F89C8B4}"/>
              </a:ext>
            </a:extLst>
          </p:cNvPr>
          <p:cNvSpPr/>
          <p:nvPr userDrawn="1"/>
        </p:nvSpPr>
        <p:spPr>
          <a:xfrm>
            <a:off x="0" y="0"/>
            <a:ext cx="12192000" cy="6858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8695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6559296" y="832104"/>
            <a:ext cx="5467700" cy="5997101"/>
          </a:xfrm>
        </p:spPr>
        <p:txBody>
          <a:bodyPr anchor="t"/>
          <a:lstStyle>
            <a:lvl1pPr marL="0" indent="0">
              <a:buNone/>
              <a:defRPr sz="3200">
                <a:latin typeface="Franklin Gothic Book" panose="020B0503020102020204" pitchFamily="34" charset="0"/>
                <a:cs typeface="Segoe UI Semilight" panose="020B04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65004" y="832104"/>
            <a:ext cx="5914633" cy="5997101"/>
          </a:xfrm>
        </p:spPr>
        <p:txBody>
          <a:bodyPr>
            <a:normAutofit/>
          </a:bodyPr>
          <a:lstStyle>
            <a:lvl1pPr marL="457200" indent="-457200">
              <a:buFont typeface="Arial" panose="020B0604020202020204" pitchFamily="34" charset="0"/>
              <a:buChar char="•"/>
              <a:defRPr sz="3200">
                <a:latin typeface="Franklin Gothic Book" panose="020B0503020102020204" pitchFamily="34" charset="0"/>
                <a:cs typeface="Segoe UI Semilight" panose="020B04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Rounded Rectangle 10">
            <a:extLst>
              <a:ext uri="{FF2B5EF4-FFF2-40B4-BE49-F238E27FC236}">
                <a16:creationId xmlns:a16="http://schemas.microsoft.com/office/drawing/2014/main" id="{A3D3DAEA-1DC1-4558-9933-FBAF9F1F9291}"/>
              </a:ext>
            </a:extLst>
          </p:cNvPr>
          <p:cNvSpPr/>
          <p:nvPr userDrawn="1"/>
        </p:nvSpPr>
        <p:spPr>
          <a:xfrm>
            <a:off x="165004" y="714440"/>
            <a:ext cx="3901440" cy="91440"/>
          </a:xfrm>
          <a:prstGeom prst="round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ounded Rectangle 11">
            <a:extLst>
              <a:ext uri="{FF2B5EF4-FFF2-40B4-BE49-F238E27FC236}">
                <a16:creationId xmlns:a16="http://schemas.microsoft.com/office/drawing/2014/main" id="{D7C21365-0144-4BCD-A97F-120F590F3F9E}"/>
              </a:ext>
            </a:extLst>
          </p:cNvPr>
          <p:cNvSpPr/>
          <p:nvPr userDrawn="1"/>
        </p:nvSpPr>
        <p:spPr>
          <a:xfrm>
            <a:off x="4168151" y="714440"/>
            <a:ext cx="3901440" cy="91440"/>
          </a:xfrm>
          <a:prstGeom prst="roundRect">
            <a:avLst/>
          </a:prstGeom>
          <a:solidFill>
            <a:srgbClr val="FFB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ounded Rectangle 12">
            <a:extLst>
              <a:ext uri="{FF2B5EF4-FFF2-40B4-BE49-F238E27FC236}">
                <a16:creationId xmlns:a16="http://schemas.microsoft.com/office/drawing/2014/main" id="{4842F696-1C93-4FC1-BDDE-A9C6E3B6C522}"/>
              </a:ext>
            </a:extLst>
          </p:cNvPr>
          <p:cNvSpPr/>
          <p:nvPr userDrawn="1"/>
        </p:nvSpPr>
        <p:spPr>
          <a:xfrm>
            <a:off x="8171299" y="714440"/>
            <a:ext cx="3886200" cy="91440"/>
          </a:xfrm>
          <a:prstGeom prst="roundRect">
            <a:avLst/>
          </a:prstGeom>
          <a:solidFill>
            <a:srgbClr val="003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itle 1">
            <a:extLst>
              <a:ext uri="{FF2B5EF4-FFF2-40B4-BE49-F238E27FC236}">
                <a16:creationId xmlns:a16="http://schemas.microsoft.com/office/drawing/2014/main" id="{3207AB77-4438-45EB-9D35-895562F1E437}"/>
              </a:ext>
            </a:extLst>
          </p:cNvPr>
          <p:cNvSpPr>
            <a:spLocks noGrp="1"/>
          </p:cNvSpPr>
          <p:nvPr>
            <p:ph type="title"/>
          </p:nvPr>
        </p:nvSpPr>
        <p:spPr>
          <a:xfrm>
            <a:off x="165006" y="37862"/>
            <a:ext cx="11871159" cy="731074"/>
          </a:xfrm>
        </p:spPr>
        <p:txBody>
          <a:bodyPr>
            <a:normAutofit/>
          </a:bodyPr>
          <a:lstStyle>
            <a:lvl1pPr>
              <a:defRPr sz="4000" cap="small" baseline="0">
                <a:latin typeface="Gill Sans MT" panose="020B0502020104020203" pitchFamily="34" charset="0"/>
                <a:ea typeface="Arial Unicode MS" panose="020B0604020202020204" pitchFamily="34" charset="-128"/>
                <a:cs typeface="Arial" panose="020B0604020202020204" pitchFamily="34" charset="0"/>
              </a:defRPr>
            </a:lvl1pPr>
          </a:lstStyle>
          <a:p>
            <a:r>
              <a:rPr lang="en-US"/>
              <a:t>Click to edit Master title style</a:t>
            </a:r>
            <a:endParaRPr lang="en-US" dirty="0"/>
          </a:p>
        </p:txBody>
      </p:sp>
      <p:sp>
        <p:nvSpPr>
          <p:cNvPr id="9" name="Rectangle 8">
            <a:extLst>
              <a:ext uri="{FF2B5EF4-FFF2-40B4-BE49-F238E27FC236}">
                <a16:creationId xmlns:a16="http://schemas.microsoft.com/office/drawing/2014/main" id="{D5823646-024A-1A43-A6F5-D07EC45D4184}"/>
              </a:ext>
            </a:extLst>
          </p:cNvPr>
          <p:cNvSpPr/>
          <p:nvPr userDrawn="1"/>
        </p:nvSpPr>
        <p:spPr>
          <a:xfrm>
            <a:off x="0" y="0"/>
            <a:ext cx="12192000" cy="6858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02891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cture Title Slide">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419A3CB0-92C3-4D56-959F-E8E3769D9130}"/>
              </a:ext>
            </a:extLst>
          </p:cNvPr>
          <p:cNvSpPr>
            <a:spLocks noGrp="1"/>
          </p:cNvSpPr>
          <p:nvPr>
            <p:ph type="subTitle" idx="1"/>
          </p:nvPr>
        </p:nvSpPr>
        <p:spPr>
          <a:xfrm>
            <a:off x="154305" y="3563594"/>
            <a:ext cx="8380098" cy="3157246"/>
          </a:xfrm>
        </p:spPr>
        <p:txBody>
          <a:bodyPr>
            <a:normAutofit/>
          </a:bodyPr>
          <a:lstStyle>
            <a:lvl1pPr marL="342900" indent="-342900" algn="l">
              <a:buFont typeface="Wingdings" panose="05000000000000000000" pitchFamily="2" charset="2"/>
              <a:buChar char="Ø"/>
              <a:defRPr sz="2400">
                <a:latin typeface="Cambria" panose="02040503050406030204" pitchFamily="18"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Title 1">
            <a:extLst>
              <a:ext uri="{FF2B5EF4-FFF2-40B4-BE49-F238E27FC236}">
                <a16:creationId xmlns:a16="http://schemas.microsoft.com/office/drawing/2014/main" id="{812C7575-EE8E-4523-8A86-A5FB24700122}"/>
              </a:ext>
            </a:extLst>
          </p:cNvPr>
          <p:cNvSpPr>
            <a:spLocks noGrp="1"/>
          </p:cNvSpPr>
          <p:nvPr>
            <p:ph type="ctrTitle"/>
          </p:nvPr>
        </p:nvSpPr>
        <p:spPr>
          <a:xfrm>
            <a:off x="154305" y="137160"/>
            <a:ext cx="8380098" cy="3152114"/>
          </a:xfrm>
        </p:spPr>
        <p:txBody>
          <a:bodyPr anchor="b">
            <a:normAutofit/>
          </a:bodyPr>
          <a:lstStyle>
            <a:lvl1pPr algn="l">
              <a:defRPr sz="4400" b="1">
                <a:latin typeface="Cambria" panose="02040503050406030204" pitchFamily="18"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50024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3" name="Title 1"/>
          <p:cNvSpPr>
            <a:spLocks noGrp="1"/>
          </p:cNvSpPr>
          <p:nvPr>
            <p:ph type="title"/>
          </p:nvPr>
        </p:nvSpPr>
        <p:spPr>
          <a:xfrm>
            <a:off x="165006" y="134902"/>
            <a:ext cx="11871159" cy="1391390"/>
          </a:xfrm>
        </p:spPr>
        <p:txBody>
          <a:bodyPr anchor="t">
            <a:noAutofit/>
          </a:bodyPr>
          <a:lstStyle>
            <a:lvl1pPr>
              <a:defRPr sz="3200">
                <a:latin typeface="Cambria" panose="02040503050406030204" pitchFamily="18" charset="0"/>
                <a:cs typeface="Arial" panose="020B0604020202020204" pitchFamily="34" charset="0"/>
              </a:defRPr>
            </a:lvl1pPr>
          </a:lstStyle>
          <a:p>
            <a:r>
              <a:rPr lang="en-US"/>
              <a:t>Click to edit Master title style</a:t>
            </a:r>
            <a:endParaRPr lang="en-US" dirty="0"/>
          </a:p>
        </p:txBody>
      </p:sp>
      <p:sp>
        <p:nvSpPr>
          <p:cNvPr id="9" name="Rounded Rectangle 8"/>
          <p:cNvSpPr/>
          <p:nvPr userDrawn="1"/>
        </p:nvSpPr>
        <p:spPr>
          <a:xfrm>
            <a:off x="165004" y="1579425"/>
            <a:ext cx="3901440" cy="91440"/>
          </a:xfrm>
          <a:prstGeom prst="roundRect">
            <a:avLst/>
          </a:prstGeom>
          <a:solidFill>
            <a:srgbClr val="192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ounded Rectangle 9"/>
          <p:cNvSpPr/>
          <p:nvPr userDrawn="1"/>
        </p:nvSpPr>
        <p:spPr>
          <a:xfrm>
            <a:off x="4149863" y="1579425"/>
            <a:ext cx="3901440" cy="91440"/>
          </a:xfrm>
          <a:prstGeom prst="roundRect">
            <a:avLst/>
          </a:prstGeom>
          <a:solidFill>
            <a:srgbClr val="CDB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p:cNvSpPr/>
          <p:nvPr userDrawn="1"/>
        </p:nvSpPr>
        <p:spPr>
          <a:xfrm>
            <a:off x="8134723" y="1579425"/>
            <a:ext cx="3901440" cy="91440"/>
          </a:xfrm>
          <a:prstGeom prst="roundRect">
            <a:avLst/>
          </a:prstGeom>
          <a:solidFill>
            <a:srgbClr val="192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550241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81E0F6-D266-4BD8-AFD6-E6A27F640475}" type="datetimeFigureOut">
              <a:rPr lang="en-US" smtClean="0"/>
              <a:t>12/23/21</a:t>
            </a:fld>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253C69-C5AC-41EA-AD03-3FAC7E894992}" type="slidenum">
              <a:rPr lang="en-US" smtClean="0"/>
              <a:t>‹#›</a:t>
            </a:fld>
            <a:endParaRPr lang="en-US"/>
          </a:p>
        </p:txBody>
      </p:sp>
    </p:spTree>
    <p:extLst>
      <p:ext uri="{BB962C8B-B14F-4D97-AF65-F5344CB8AC3E}">
        <p14:creationId xmlns:p14="http://schemas.microsoft.com/office/powerpoint/2010/main" val="4162804379"/>
      </p:ext>
    </p:extLst>
  </p:cSld>
  <p:clrMap bg1="lt1" tx1="dk1" bg2="lt2" tx2="dk2" accent1="accent1" accent2="accent2" accent3="accent3" accent4="accent4" accent5="accent5" accent6="accent6" hlink="hlink" folHlink="folHlink"/>
  <p:sldLayoutIdLst>
    <p:sldLayoutId id="2147483673" r:id="rId1"/>
    <p:sldLayoutId id="2147483662" r:id="rId2"/>
    <p:sldLayoutId id="2147483664" r:id="rId3"/>
    <p:sldLayoutId id="2147483665" r:id="rId4"/>
    <p:sldLayoutId id="2147483666" r:id="rId5"/>
    <p:sldLayoutId id="2147483669" r:id="rId6"/>
    <p:sldLayoutId id="2147483674" r:id="rId7"/>
    <p:sldLayoutId id="2147483661" r:id="rId8"/>
    <p:sldLayoutId id="2147483672" r:id="rId9"/>
    <p:sldLayoutId id="2147483667" r:id="rId10"/>
    <p:sldLayoutId id="2147483663" r:id="rId11"/>
  </p:sldLayoutIdLst>
  <p:txStyles>
    <p:title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F5C498C-2F93-4EBE-8F0C-C331F7C2E240}"/>
              </a:ext>
            </a:extLst>
          </p:cNvPr>
          <p:cNvSpPr>
            <a:spLocks noGrp="1"/>
          </p:cNvSpPr>
          <p:nvPr>
            <p:ph type="subTitle" idx="1"/>
          </p:nvPr>
        </p:nvSpPr>
        <p:spPr/>
        <p:txBody>
          <a:bodyPr>
            <a:normAutofit/>
          </a:bodyPr>
          <a:lstStyle/>
          <a:p>
            <a:r>
              <a:rPr lang="en-US" dirty="0"/>
              <a:t>Sports Analytics</a:t>
            </a:r>
          </a:p>
          <a:p>
            <a:r>
              <a:rPr lang="en-US" dirty="0"/>
              <a:t>Chris Park</a:t>
            </a:r>
          </a:p>
        </p:txBody>
      </p:sp>
      <p:sp>
        <p:nvSpPr>
          <p:cNvPr id="3" name="Title 2">
            <a:extLst>
              <a:ext uri="{FF2B5EF4-FFF2-40B4-BE49-F238E27FC236}">
                <a16:creationId xmlns:a16="http://schemas.microsoft.com/office/drawing/2014/main" id="{8446A073-EFF7-430F-8752-955627689655}"/>
              </a:ext>
            </a:extLst>
          </p:cNvPr>
          <p:cNvSpPr>
            <a:spLocks noGrp="1"/>
          </p:cNvSpPr>
          <p:nvPr>
            <p:ph type="ctrTitle"/>
          </p:nvPr>
        </p:nvSpPr>
        <p:spPr/>
        <p:txBody>
          <a:bodyPr/>
          <a:lstStyle/>
          <a:p>
            <a:r>
              <a:rPr lang="en-US" dirty="0"/>
              <a:t>2018-2019 NBA Season</a:t>
            </a:r>
          </a:p>
        </p:txBody>
      </p:sp>
      <p:pic>
        <p:nvPicPr>
          <p:cNvPr id="2052" name="Picture 4" descr="NBA unveils full 2018-19 season schedule | NBA.com">
            <a:extLst>
              <a:ext uri="{FF2B5EF4-FFF2-40B4-BE49-F238E27FC236}">
                <a16:creationId xmlns:a16="http://schemas.microsoft.com/office/drawing/2014/main" id="{DD6BCD02-D9E3-6E45-9F3A-0A6E57E3B5C7}"/>
              </a:ext>
            </a:extLst>
          </p:cNvPr>
          <p:cNvPicPr>
            <a:picLocks noChangeAspect="1" noChangeArrowheads="1"/>
          </p:cNvPicPr>
          <p:nvPr/>
        </p:nvPicPr>
        <p:blipFill>
          <a:blip r:embed="rId2">
            <a:alphaModFix amt="12000"/>
            <a:extLst>
              <a:ext uri="{28A0092B-C50C-407E-A947-70E740481C1C}">
                <a14:useLocalDpi xmlns:a14="http://schemas.microsoft.com/office/drawing/2010/main" val="0"/>
              </a:ext>
            </a:extLst>
          </a:blip>
          <a:srcRect/>
          <a:stretch>
            <a:fillRect/>
          </a:stretch>
        </p:blipFill>
        <p:spPr bwMode="auto">
          <a:xfrm>
            <a:off x="24384" y="27432"/>
            <a:ext cx="12143231" cy="6830568"/>
          </a:xfrm>
          <a:prstGeom prst="rect">
            <a:avLst/>
          </a:prstGeom>
          <a:noFill/>
        </p:spPr>
      </p:pic>
    </p:spTree>
    <p:extLst>
      <p:ext uri="{BB962C8B-B14F-4D97-AF65-F5344CB8AC3E}">
        <p14:creationId xmlns:p14="http://schemas.microsoft.com/office/powerpoint/2010/main" val="1134542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00016-691D-8340-9776-C4FE9EDA224B}"/>
              </a:ext>
            </a:extLst>
          </p:cNvPr>
          <p:cNvSpPr>
            <a:spLocks noGrp="1"/>
          </p:cNvSpPr>
          <p:nvPr>
            <p:ph type="title"/>
          </p:nvPr>
        </p:nvSpPr>
        <p:spPr/>
        <p:txBody>
          <a:bodyPr/>
          <a:lstStyle/>
          <a:p>
            <a:r>
              <a:rPr lang="en-US" dirty="0"/>
              <a:t>Simulated Playoff Results</a:t>
            </a:r>
          </a:p>
        </p:txBody>
      </p:sp>
      <p:sp>
        <p:nvSpPr>
          <p:cNvPr id="3" name="Content Placeholder 2">
            <a:extLst>
              <a:ext uri="{FF2B5EF4-FFF2-40B4-BE49-F238E27FC236}">
                <a16:creationId xmlns:a16="http://schemas.microsoft.com/office/drawing/2014/main" id="{480789C4-60D8-F348-8A56-9AE8079073AE}"/>
              </a:ext>
            </a:extLst>
          </p:cNvPr>
          <p:cNvSpPr>
            <a:spLocks noGrp="1"/>
          </p:cNvSpPr>
          <p:nvPr>
            <p:ph idx="1"/>
          </p:nvPr>
        </p:nvSpPr>
        <p:spPr/>
        <p:txBody>
          <a:bodyPr/>
          <a:lstStyle/>
          <a:p>
            <a:pPr marL="0" indent="0">
              <a:buNone/>
            </a:pPr>
            <a:r>
              <a:rPr lang="en-US" dirty="0"/>
              <a:t>The teams’ playoff appearances, division titles, championship game appearances, and championships which reflect the teams’ performance in the playoffs are shown in the table. </a:t>
            </a:r>
          </a:p>
        </p:txBody>
      </p:sp>
      <p:pic>
        <p:nvPicPr>
          <p:cNvPr id="5" name="Picture 4" descr="NBA unveils full 2018-19 season schedule | NBA.com">
            <a:extLst>
              <a:ext uri="{FF2B5EF4-FFF2-40B4-BE49-F238E27FC236}">
                <a16:creationId xmlns:a16="http://schemas.microsoft.com/office/drawing/2014/main" id="{B8F8F0F8-F3FA-4943-A9C0-B99CB5915E9E}"/>
              </a:ext>
            </a:extLst>
          </p:cNvPr>
          <p:cNvPicPr>
            <a:picLocks noChangeAspect="1" noChangeArrowheads="1"/>
          </p:cNvPicPr>
          <p:nvPr/>
        </p:nvPicPr>
        <p:blipFill>
          <a:blip r:embed="rId3">
            <a:alphaModFix amt="12000"/>
            <a:extLst>
              <a:ext uri="{28A0092B-C50C-407E-A947-70E740481C1C}">
                <a14:useLocalDpi xmlns:a14="http://schemas.microsoft.com/office/drawing/2010/main" val="0"/>
              </a:ext>
            </a:extLst>
          </a:blip>
          <a:srcRect/>
          <a:stretch>
            <a:fillRect/>
          </a:stretch>
        </p:blipFill>
        <p:spPr bwMode="auto">
          <a:xfrm>
            <a:off x="0" y="37862"/>
            <a:ext cx="12143231" cy="6830568"/>
          </a:xfrm>
          <a:prstGeom prst="rect">
            <a:avLst/>
          </a:prstGeom>
          <a:noFill/>
        </p:spPr>
      </p:pic>
      <p:pic>
        <p:nvPicPr>
          <p:cNvPr id="6" name="Picture 5" descr="Table&#10;&#10;Description automatically generated">
            <a:extLst>
              <a:ext uri="{FF2B5EF4-FFF2-40B4-BE49-F238E27FC236}">
                <a16:creationId xmlns:a16="http://schemas.microsoft.com/office/drawing/2014/main" id="{EFAD6D05-7998-784A-8FCD-EAC326183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5626" y="2223653"/>
            <a:ext cx="7340748" cy="4593260"/>
          </a:xfrm>
          <a:prstGeom prst="rect">
            <a:avLst/>
          </a:prstGeom>
        </p:spPr>
      </p:pic>
    </p:spTree>
    <p:extLst>
      <p:ext uri="{BB962C8B-B14F-4D97-AF65-F5344CB8AC3E}">
        <p14:creationId xmlns:p14="http://schemas.microsoft.com/office/powerpoint/2010/main" val="2458223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00016-691D-8340-9776-C4FE9EDA224B}"/>
              </a:ext>
            </a:extLst>
          </p:cNvPr>
          <p:cNvSpPr>
            <a:spLocks noGrp="1"/>
          </p:cNvSpPr>
          <p:nvPr>
            <p:ph type="title"/>
          </p:nvPr>
        </p:nvSpPr>
        <p:spPr/>
        <p:txBody>
          <a:bodyPr/>
          <a:lstStyle/>
          <a:p>
            <a:r>
              <a:rPr lang="en-US" dirty="0"/>
              <a:t>Simulated Playoff Results</a:t>
            </a:r>
          </a:p>
        </p:txBody>
      </p:sp>
      <p:pic>
        <p:nvPicPr>
          <p:cNvPr id="11" name="Picture 4" descr="NBA unveils full 2018-19 season schedule | NBA.com">
            <a:extLst>
              <a:ext uri="{FF2B5EF4-FFF2-40B4-BE49-F238E27FC236}">
                <a16:creationId xmlns:a16="http://schemas.microsoft.com/office/drawing/2014/main" id="{B942F121-6673-2F4D-B08A-C20CF2DF588A}"/>
              </a:ext>
            </a:extLst>
          </p:cNvPr>
          <p:cNvPicPr>
            <a:picLocks noChangeAspect="1" noChangeArrowheads="1"/>
          </p:cNvPicPr>
          <p:nvPr/>
        </p:nvPicPr>
        <p:blipFill>
          <a:blip r:embed="rId3">
            <a:alphaModFix amt="12000"/>
            <a:extLst>
              <a:ext uri="{28A0092B-C50C-407E-A947-70E740481C1C}">
                <a14:useLocalDpi xmlns:a14="http://schemas.microsoft.com/office/drawing/2010/main" val="0"/>
              </a:ext>
            </a:extLst>
          </a:blip>
          <a:srcRect/>
          <a:stretch>
            <a:fillRect/>
          </a:stretch>
        </p:blipFill>
        <p:spPr bwMode="auto">
          <a:xfrm>
            <a:off x="0" y="37862"/>
            <a:ext cx="12143231" cy="6830568"/>
          </a:xfrm>
          <a:prstGeom prst="rect">
            <a:avLst/>
          </a:prstGeom>
          <a:noFill/>
        </p:spPr>
      </p:pic>
      <p:pic>
        <p:nvPicPr>
          <p:cNvPr id="13" name="Picture 12" descr="Table&#10;&#10;Description automatically generated">
            <a:extLst>
              <a:ext uri="{FF2B5EF4-FFF2-40B4-BE49-F238E27FC236}">
                <a16:creationId xmlns:a16="http://schemas.microsoft.com/office/drawing/2014/main" id="{293BEDF7-1F60-A54F-A419-65CBAF6633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6047" y="827593"/>
            <a:ext cx="2997486" cy="6016618"/>
          </a:xfrm>
          <a:prstGeom prst="rect">
            <a:avLst/>
          </a:prstGeom>
        </p:spPr>
      </p:pic>
      <p:pic>
        <p:nvPicPr>
          <p:cNvPr id="16" name="Picture 15" descr="Table&#10;&#10;Description automatically generated">
            <a:extLst>
              <a:ext uri="{FF2B5EF4-FFF2-40B4-BE49-F238E27FC236}">
                <a16:creationId xmlns:a16="http://schemas.microsoft.com/office/drawing/2014/main" id="{0954CAAE-34A7-FB43-90D3-A225CD05DD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9907" y="820586"/>
            <a:ext cx="2997487" cy="6037413"/>
          </a:xfrm>
          <a:prstGeom prst="rect">
            <a:avLst/>
          </a:prstGeom>
        </p:spPr>
      </p:pic>
      <p:sp>
        <p:nvSpPr>
          <p:cNvPr id="19" name="Content Placeholder 2">
            <a:extLst>
              <a:ext uri="{FF2B5EF4-FFF2-40B4-BE49-F238E27FC236}">
                <a16:creationId xmlns:a16="http://schemas.microsoft.com/office/drawing/2014/main" id="{C830A998-6AA3-0E41-BB5F-820D083290AB}"/>
              </a:ext>
            </a:extLst>
          </p:cNvPr>
          <p:cNvSpPr txBox="1">
            <a:spLocks/>
          </p:cNvSpPr>
          <p:nvPr/>
        </p:nvSpPr>
        <p:spPr>
          <a:xfrm>
            <a:off x="165007" y="827593"/>
            <a:ext cx="4535010" cy="5989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b="0" kern="1200">
                <a:solidFill>
                  <a:schemeClr val="tx1"/>
                </a:solidFill>
                <a:latin typeface="Franklin Gothic Book" panose="020B0503020102020204" pitchFamily="34" charset="0"/>
                <a:ea typeface="Yu Gothic UI Light" panose="020B0300000000000000" pitchFamily="34" charset="-128"/>
                <a:cs typeface="Dubai Light" panose="020B0303030403030204" pitchFamily="34" charset="-78"/>
              </a:defRPr>
            </a:lvl1pPr>
            <a:lvl2pPr marL="685800" indent="-228600" algn="l" defTabSz="914400" rtl="0" eaLnBrk="1" latinLnBrk="0" hangingPunct="1">
              <a:lnSpc>
                <a:spcPct val="90000"/>
              </a:lnSpc>
              <a:spcBef>
                <a:spcPts val="500"/>
              </a:spcBef>
              <a:buFont typeface="Arial" panose="020B0604020202020204" pitchFamily="34" charset="0"/>
              <a:buChar char="•"/>
              <a:defRPr sz="2800" b="0" kern="1200">
                <a:solidFill>
                  <a:schemeClr val="tx1"/>
                </a:solidFill>
                <a:latin typeface="Franklin Gothic Book" panose="020B0503020102020204" pitchFamily="34" charset="0"/>
                <a:ea typeface="Yu Gothic UI Light" panose="020B0300000000000000" pitchFamily="34" charset="-128"/>
                <a:cs typeface="Dubai Light" panose="020B0303030403030204" pitchFamily="34" charset="-78"/>
              </a:defRPr>
            </a:lvl2pPr>
            <a:lvl3pPr marL="11430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Franklin Gothic Book" panose="020B0503020102020204" pitchFamily="34" charset="0"/>
                <a:ea typeface="Yu Gothic UI Light" panose="020B0300000000000000" pitchFamily="34" charset="-128"/>
                <a:cs typeface="Dubai Light" panose="020B0303030403030204" pitchFamily="34" charset="-78"/>
              </a:defRPr>
            </a:lvl3pPr>
            <a:lvl4pPr marL="1600200" indent="-228600" algn="l" defTabSz="914400" rtl="0" eaLnBrk="1" latinLnBrk="0" hangingPunct="1">
              <a:lnSpc>
                <a:spcPct val="90000"/>
              </a:lnSpc>
              <a:spcBef>
                <a:spcPts val="500"/>
              </a:spcBef>
              <a:buFont typeface="Arial" panose="020B0604020202020204" pitchFamily="34" charset="0"/>
              <a:buChar char="•"/>
              <a:defRPr sz="2100" b="0" kern="1200">
                <a:solidFill>
                  <a:schemeClr val="tx1"/>
                </a:solidFill>
                <a:latin typeface="Franklin Gothic Book" panose="020B0503020102020204" pitchFamily="34" charset="0"/>
                <a:ea typeface="Yu Gothic UI Light" panose="020B0300000000000000" pitchFamily="34" charset="-128"/>
                <a:cs typeface="Dubai Light" panose="020B0303030403030204" pitchFamily="34" charset="-78"/>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Franklin Gothic Book" panose="020B0503020102020204" pitchFamily="34" charset="0"/>
                <a:ea typeface="Yu Gothic UI Light" panose="020B0300000000000000" pitchFamily="34" charset="-128"/>
                <a:cs typeface="Dubai Light" panose="020B0303030403030204" pitchFamily="34"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On the left are the </a:t>
            </a:r>
            <a:r>
              <a:rPr lang="en-US" b="1" dirty="0"/>
              <a:t>preseason Elo ratings </a:t>
            </a:r>
            <a:r>
              <a:rPr lang="en-US" dirty="0"/>
              <a:t>and on the right are the </a:t>
            </a:r>
            <a:r>
              <a:rPr lang="en-US" b="1" dirty="0"/>
              <a:t>final season Elo ratings</a:t>
            </a:r>
          </a:p>
        </p:txBody>
      </p:sp>
    </p:spTree>
    <p:extLst>
      <p:ext uri="{BB962C8B-B14F-4D97-AF65-F5344CB8AC3E}">
        <p14:creationId xmlns:p14="http://schemas.microsoft.com/office/powerpoint/2010/main" val="2060394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C3B73-DA99-BA46-8898-20F53C130CB2}"/>
              </a:ext>
            </a:extLst>
          </p:cNvPr>
          <p:cNvSpPr>
            <a:spLocks noGrp="1"/>
          </p:cNvSpPr>
          <p:nvPr>
            <p:ph type="title"/>
          </p:nvPr>
        </p:nvSpPr>
        <p:spPr/>
        <p:txBody>
          <a:bodyPr/>
          <a:lstStyle/>
          <a:p>
            <a:r>
              <a:rPr lang="en-US" dirty="0"/>
              <a:t>Actual Playoff Bracket</a:t>
            </a:r>
          </a:p>
        </p:txBody>
      </p:sp>
      <p:pic>
        <p:nvPicPr>
          <p:cNvPr id="5" name="Picture 4" descr="NBA unveils full 2018-19 season schedule | NBA.com">
            <a:extLst>
              <a:ext uri="{FF2B5EF4-FFF2-40B4-BE49-F238E27FC236}">
                <a16:creationId xmlns:a16="http://schemas.microsoft.com/office/drawing/2014/main" id="{84E44F39-C4E5-494A-A104-280EC79F2F0F}"/>
              </a:ext>
            </a:extLst>
          </p:cNvPr>
          <p:cNvPicPr>
            <a:picLocks noChangeAspect="1" noChangeArrowheads="1"/>
          </p:cNvPicPr>
          <p:nvPr/>
        </p:nvPicPr>
        <p:blipFill>
          <a:blip r:embed="rId2">
            <a:alphaModFix amt="12000"/>
            <a:extLst>
              <a:ext uri="{28A0092B-C50C-407E-A947-70E740481C1C}">
                <a14:useLocalDpi xmlns:a14="http://schemas.microsoft.com/office/drawing/2010/main" val="0"/>
              </a:ext>
            </a:extLst>
          </a:blip>
          <a:srcRect/>
          <a:stretch>
            <a:fillRect/>
          </a:stretch>
        </p:blipFill>
        <p:spPr bwMode="auto">
          <a:xfrm>
            <a:off x="48769" y="37862"/>
            <a:ext cx="12143231" cy="6830568"/>
          </a:xfrm>
          <a:prstGeom prst="rect">
            <a:avLst/>
          </a:prstGeom>
          <a:noFill/>
        </p:spPr>
      </p:pic>
      <p:pic>
        <p:nvPicPr>
          <p:cNvPr id="1028" name="Picture 4" descr="NBA Playoffs 2019 Highlights Video | nba playoffs, nba, how are you feeling">
            <a:extLst>
              <a:ext uri="{FF2B5EF4-FFF2-40B4-BE49-F238E27FC236}">
                <a16:creationId xmlns:a16="http://schemas.microsoft.com/office/drawing/2014/main" id="{9F28C671-C4CD-B443-B3BA-2063E415B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814" y="837006"/>
            <a:ext cx="4825139" cy="6031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925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D776D-46BD-1E4A-BF44-2E1771B7E71E}"/>
              </a:ext>
            </a:extLst>
          </p:cNvPr>
          <p:cNvSpPr>
            <a:spLocks noGrp="1"/>
          </p:cNvSpPr>
          <p:nvPr>
            <p:ph type="title"/>
          </p:nvPr>
        </p:nvSpPr>
        <p:spPr/>
        <p:txBody>
          <a:bodyPr/>
          <a:lstStyle/>
          <a:p>
            <a:r>
              <a:rPr lang="en-US" dirty="0"/>
              <a:t>Comparison of Simulated and Actual Playoffs</a:t>
            </a:r>
          </a:p>
        </p:txBody>
      </p:sp>
      <p:pic>
        <p:nvPicPr>
          <p:cNvPr id="4" name="Picture 4" descr="NBA unveils full 2018-19 season schedule | NBA.com">
            <a:extLst>
              <a:ext uri="{FF2B5EF4-FFF2-40B4-BE49-F238E27FC236}">
                <a16:creationId xmlns:a16="http://schemas.microsoft.com/office/drawing/2014/main" id="{B5F5D6B0-6E95-6342-8CE8-E4671DCFE04F}"/>
              </a:ext>
            </a:extLst>
          </p:cNvPr>
          <p:cNvPicPr>
            <a:picLocks noChangeAspect="1" noChangeArrowheads="1"/>
          </p:cNvPicPr>
          <p:nvPr/>
        </p:nvPicPr>
        <p:blipFill>
          <a:blip r:embed="rId2">
            <a:alphaModFix amt="12000"/>
            <a:extLst>
              <a:ext uri="{28A0092B-C50C-407E-A947-70E740481C1C}">
                <a14:useLocalDpi xmlns:a14="http://schemas.microsoft.com/office/drawing/2010/main" val="0"/>
              </a:ext>
            </a:extLst>
          </a:blip>
          <a:srcRect/>
          <a:stretch>
            <a:fillRect/>
          </a:stretch>
        </p:blipFill>
        <p:spPr bwMode="auto">
          <a:xfrm>
            <a:off x="24514" y="37862"/>
            <a:ext cx="12142971" cy="6830422"/>
          </a:xfrm>
          <a:prstGeom prst="rect">
            <a:avLst/>
          </a:prstGeom>
          <a:noFill/>
        </p:spPr>
      </p:pic>
      <p:sp>
        <p:nvSpPr>
          <p:cNvPr id="7" name="Content Placeholder 2">
            <a:extLst>
              <a:ext uri="{FF2B5EF4-FFF2-40B4-BE49-F238E27FC236}">
                <a16:creationId xmlns:a16="http://schemas.microsoft.com/office/drawing/2014/main" id="{FF02528A-3EB6-A445-A9C4-E0F4376CE7DF}"/>
              </a:ext>
            </a:extLst>
          </p:cNvPr>
          <p:cNvSpPr>
            <a:spLocks noGrp="1"/>
          </p:cNvSpPr>
          <p:nvPr>
            <p:ph idx="1"/>
          </p:nvPr>
        </p:nvSpPr>
        <p:spPr>
          <a:xfrm>
            <a:off x="165006" y="827593"/>
            <a:ext cx="11871159" cy="5989320"/>
          </a:xfrm>
        </p:spPr>
        <p:txBody>
          <a:bodyPr>
            <a:normAutofit/>
          </a:bodyPr>
          <a:lstStyle/>
          <a:p>
            <a:pPr marL="0" indent="0">
              <a:buNone/>
            </a:pPr>
            <a:r>
              <a:rPr lang="en-US" dirty="0"/>
              <a:t>The Warriors and Raptors performed </a:t>
            </a:r>
            <a:r>
              <a:rPr lang="en-US" b="1" dirty="0"/>
              <a:t>worse in the simulation playoffs compared to the actual playoffs</a:t>
            </a:r>
            <a:r>
              <a:rPr lang="en-US" dirty="0"/>
              <a:t>. In the simulation, both the Rockets and Bucks were the conference champions more than the actual two conference champions. In other words, the Rockets and Bucks performed better than expected in the simulation playoffs compared to the actual playoffs.</a:t>
            </a:r>
          </a:p>
          <a:p>
            <a:pPr marL="0" indent="0">
              <a:buNone/>
            </a:pPr>
            <a:r>
              <a:rPr lang="en-US" dirty="0"/>
              <a:t>The Hornets and Heat performed </a:t>
            </a:r>
            <a:r>
              <a:rPr lang="en-US" b="1" dirty="0"/>
              <a:t>better than expected </a:t>
            </a:r>
            <a:r>
              <a:rPr lang="en-US" dirty="0"/>
              <a:t>in the playoffs in the simulation given that they did not make the actual playoffs.</a:t>
            </a:r>
          </a:p>
          <a:p>
            <a:pPr marL="0" indent="0">
              <a:buNone/>
            </a:pPr>
            <a:r>
              <a:rPr lang="en-US" dirty="0"/>
              <a:t>There were no early upsets or unexpected runs in the actual playoffs that Elo did not project.</a:t>
            </a:r>
          </a:p>
        </p:txBody>
      </p:sp>
    </p:spTree>
    <p:extLst>
      <p:ext uri="{BB962C8B-B14F-4D97-AF65-F5344CB8AC3E}">
        <p14:creationId xmlns:p14="http://schemas.microsoft.com/office/powerpoint/2010/main" val="3067540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ED5B4-FDFA-DA4C-B9C2-BA08CA24C9D2}"/>
              </a:ext>
            </a:extLst>
          </p:cNvPr>
          <p:cNvSpPr>
            <a:spLocks noGrp="1"/>
          </p:cNvSpPr>
          <p:nvPr>
            <p:ph type="title"/>
          </p:nvPr>
        </p:nvSpPr>
        <p:spPr/>
        <p:txBody>
          <a:bodyPr/>
          <a:lstStyle/>
          <a:p>
            <a:r>
              <a:rPr lang="en-US" dirty="0"/>
              <a:t>Three Teams Overview</a:t>
            </a:r>
          </a:p>
        </p:txBody>
      </p:sp>
      <p:pic>
        <p:nvPicPr>
          <p:cNvPr id="4" name="Picture 4" descr="NBA unveils full 2018-19 season schedule | NBA.com">
            <a:extLst>
              <a:ext uri="{FF2B5EF4-FFF2-40B4-BE49-F238E27FC236}">
                <a16:creationId xmlns:a16="http://schemas.microsoft.com/office/drawing/2014/main" id="{63609F11-4AE6-A74C-A344-FE9F75C872F7}"/>
              </a:ext>
            </a:extLst>
          </p:cNvPr>
          <p:cNvPicPr>
            <a:picLocks noChangeAspect="1" noChangeArrowheads="1"/>
          </p:cNvPicPr>
          <p:nvPr/>
        </p:nvPicPr>
        <p:blipFill>
          <a:blip r:embed="rId2">
            <a:alphaModFix amt="12000"/>
            <a:extLst>
              <a:ext uri="{28A0092B-C50C-407E-A947-70E740481C1C}">
                <a14:useLocalDpi xmlns:a14="http://schemas.microsoft.com/office/drawing/2010/main" val="0"/>
              </a:ext>
            </a:extLst>
          </a:blip>
          <a:srcRect/>
          <a:stretch>
            <a:fillRect/>
          </a:stretch>
        </p:blipFill>
        <p:spPr bwMode="auto">
          <a:xfrm>
            <a:off x="49029" y="27578"/>
            <a:ext cx="12142971" cy="6830422"/>
          </a:xfrm>
          <a:prstGeom prst="rect">
            <a:avLst/>
          </a:prstGeom>
          <a:noFill/>
        </p:spPr>
      </p:pic>
      <p:sp>
        <p:nvSpPr>
          <p:cNvPr id="7" name="Content Placeholder 2">
            <a:extLst>
              <a:ext uri="{FF2B5EF4-FFF2-40B4-BE49-F238E27FC236}">
                <a16:creationId xmlns:a16="http://schemas.microsoft.com/office/drawing/2014/main" id="{52E8920D-51D5-EF4B-B624-E04BF2B08E11}"/>
              </a:ext>
            </a:extLst>
          </p:cNvPr>
          <p:cNvSpPr>
            <a:spLocks noGrp="1"/>
          </p:cNvSpPr>
          <p:nvPr>
            <p:ph idx="1"/>
          </p:nvPr>
        </p:nvSpPr>
        <p:spPr>
          <a:xfrm>
            <a:off x="165006" y="827593"/>
            <a:ext cx="11871159" cy="5989320"/>
          </a:xfrm>
        </p:spPr>
        <p:txBody>
          <a:bodyPr>
            <a:normAutofit fontScale="62500" lnSpcReduction="20000"/>
          </a:bodyPr>
          <a:lstStyle/>
          <a:p>
            <a:pPr marL="0" indent="0">
              <a:buNone/>
            </a:pPr>
            <a:r>
              <a:rPr lang="en-US" b="1" dirty="0"/>
              <a:t>The Thunder performed close to expectations</a:t>
            </a:r>
          </a:p>
          <a:p>
            <a:r>
              <a:rPr lang="en-US" dirty="0"/>
              <a:t>Simulated Wins: 49.3921 </a:t>
            </a:r>
          </a:p>
          <a:p>
            <a:r>
              <a:rPr lang="en-US" dirty="0"/>
              <a:t>Actual Wins: 49</a:t>
            </a:r>
          </a:p>
          <a:p>
            <a:r>
              <a:rPr lang="en-US" dirty="0"/>
              <a:t>Simulated Playoffs: made the playoffs 9364 times but were conference champions only 316 times and league champions 99 times in the simulation</a:t>
            </a:r>
          </a:p>
          <a:p>
            <a:r>
              <a:rPr lang="en-US" dirty="0"/>
              <a:t>Actual Playoffs: made it to the playoffs but lost in the first round of playoffs</a:t>
            </a:r>
          </a:p>
          <a:p>
            <a:pPr marL="0" indent="0">
              <a:buNone/>
            </a:pPr>
            <a:r>
              <a:rPr lang="en-US" b="1" dirty="0"/>
              <a:t>The Nuggets overachieved</a:t>
            </a:r>
          </a:p>
          <a:p>
            <a:r>
              <a:rPr lang="en-US" dirty="0"/>
              <a:t>Simulated Wins: 49.8984</a:t>
            </a:r>
          </a:p>
          <a:p>
            <a:r>
              <a:rPr lang="en-US" dirty="0"/>
              <a:t>Actual Wins: 54</a:t>
            </a:r>
          </a:p>
          <a:p>
            <a:r>
              <a:rPr lang="en-US" dirty="0"/>
              <a:t>Simulated Playoffs: made the playoffs 9477 times and were conference champions 529 times and league champions 181 times in the simulation</a:t>
            </a:r>
          </a:p>
          <a:p>
            <a:r>
              <a:rPr lang="en-US" dirty="0"/>
              <a:t>Actual Playoffs: made it to the playoffs but lost in the second round of playoffs</a:t>
            </a:r>
          </a:p>
          <a:p>
            <a:pPr marL="0" indent="0">
              <a:buNone/>
            </a:pPr>
            <a:r>
              <a:rPr lang="en-US" b="1" dirty="0"/>
              <a:t>The Pelicans underachieved</a:t>
            </a:r>
          </a:p>
          <a:p>
            <a:r>
              <a:rPr lang="en-US" dirty="0"/>
              <a:t>Simulated Wins: 42.2500</a:t>
            </a:r>
          </a:p>
          <a:p>
            <a:r>
              <a:rPr lang="en-US" dirty="0"/>
              <a:t>Actual Wins: 33</a:t>
            </a:r>
          </a:p>
          <a:p>
            <a:r>
              <a:rPr lang="en-US" dirty="0"/>
              <a:t>Simulated Playoffs: made the playoffs 4260 times but were conference champions 0 times in the simulation</a:t>
            </a:r>
          </a:p>
          <a:p>
            <a:r>
              <a:rPr lang="en-US" dirty="0"/>
              <a:t>Actual Playoffs: did not make the playoffs</a:t>
            </a:r>
          </a:p>
        </p:txBody>
      </p:sp>
    </p:spTree>
    <p:extLst>
      <p:ext uri="{BB962C8B-B14F-4D97-AF65-F5344CB8AC3E}">
        <p14:creationId xmlns:p14="http://schemas.microsoft.com/office/powerpoint/2010/main" val="2301687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859B-6CA2-1949-A6B6-E9AAE8A4B374}"/>
              </a:ext>
            </a:extLst>
          </p:cNvPr>
          <p:cNvSpPr>
            <a:spLocks noGrp="1"/>
          </p:cNvSpPr>
          <p:nvPr>
            <p:ph type="title"/>
          </p:nvPr>
        </p:nvSpPr>
        <p:spPr/>
        <p:txBody>
          <a:bodyPr/>
          <a:lstStyle/>
          <a:p>
            <a:r>
              <a:rPr lang="en-US" dirty="0"/>
              <a:t>Relevant Statistics</a:t>
            </a:r>
          </a:p>
        </p:txBody>
      </p:sp>
      <p:pic>
        <p:nvPicPr>
          <p:cNvPr id="4" name="Picture 4" descr="NBA unveils full 2018-19 season schedule | NBA.com">
            <a:extLst>
              <a:ext uri="{FF2B5EF4-FFF2-40B4-BE49-F238E27FC236}">
                <a16:creationId xmlns:a16="http://schemas.microsoft.com/office/drawing/2014/main" id="{F5B7B01A-18B7-B44B-ADF3-D2B59855CA27}"/>
              </a:ext>
            </a:extLst>
          </p:cNvPr>
          <p:cNvPicPr>
            <a:picLocks noChangeAspect="1" noChangeArrowheads="1"/>
          </p:cNvPicPr>
          <p:nvPr/>
        </p:nvPicPr>
        <p:blipFill>
          <a:blip r:embed="rId2">
            <a:alphaModFix amt="12000"/>
            <a:extLst>
              <a:ext uri="{28A0092B-C50C-407E-A947-70E740481C1C}">
                <a14:useLocalDpi xmlns:a14="http://schemas.microsoft.com/office/drawing/2010/main" val="0"/>
              </a:ext>
            </a:extLst>
          </a:blip>
          <a:srcRect/>
          <a:stretch>
            <a:fillRect/>
          </a:stretch>
        </p:blipFill>
        <p:spPr bwMode="auto">
          <a:xfrm>
            <a:off x="24384" y="27432"/>
            <a:ext cx="12143231" cy="6830568"/>
          </a:xfrm>
          <a:prstGeom prst="rect">
            <a:avLst/>
          </a:prstGeom>
          <a:noFill/>
        </p:spPr>
      </p:pic>
      <p:sp>
        <p:nvSpPr>
          <p:cNvPr id="7" name="Content Placeholder 2">
            <a:extLst>
              <a:ext uri="{FF2B5EF4-FFF2-40B4-BE49-F238E27FC236}">
                <a16:creationId xmlns:a16="http://schemas.microsoft.com/office/drawing/2014/main" id="{C10F0B56-0415-E24D-963D-BE17B7C7EBD6}"/>
              </a:ext>
            </a:extLst>
          </p:cNvPr>
          <p:cNvSpPr>
            <a:spLocks noGrp="1"/>
          </p:cNvSpPr>
          <p:nvPr>
            <p:ph idx="1"/>
          </p:nvPr>
        </p:nvSpPr>
        <p:spPr>
          <a:xfrm>
            <a:off x="165006" y="827593"/>
            <a:ext cx="11871159" cy="5989320"/>
          </a:xfrm>
        </p:spPr>
        <p:txBody>
          <a:bodyPr/>
          <a:lstStyle/>
          <a:p>
            <a:pPr marL="0" indent="0">
              <a:buNone/>
            </a:pPr>
            <a:r>
              <a:rPr lang="en-US" dirty="0"/>
              <a:t>A model using the four factors in basketball was used to predict win totals so that it could be compared against the simulated win total.</a:t>
            </a:r>
          </a:p>
          <a:p>
            <a:pPr marL="0" indent="0">
              <a:buNone/>
            </a:pPr>
            <a:endParaRPr lang="en-US" dirty="0"/>
          </a:p>
        </p:txBody>
      </p:sp>
      <p:sp>
        <p:nvSpPr>
          <p:cNvPr id="12" name="TextBox 11">
            <a:extLst>
              <a:ext uri="{FF2B5EF4-FFF2-40B4-BE49-F238E27FC236}">
                <a16:creationId xmlns:a16="http://schemas.microsoft.com/office/drawing/2014/main" id="{1AECA8AD-F15C-2C47-972D-F590E0B3E9D4}"/>
              </a:ext>
            </a:extLst>
          </p:cNvPr>
          <p:cNvSpPr txBox="1"/>
          <p:nvPr/>
        </p:nvSpPr>
        <p:spPr>
          <a:xfrm>
            <a:off x="0" y="6211669"/>
            <a:ext cx="12143231" cy="646331"/>
          </a:xfrm>
          <a:prstGeom prst="rect">
            <a:avLst/>
          </a:prstGeom>
          <a:noFill/>
        </p:spPr>
        <p:txBody>
          <a:bodyPr wrap="square" rtlCol="0">
            <a:spAutoFit/>
          </a:bodyPr>
          <a:lstStyle/>
          <a:p>
            <a:pPr algn="ctr"/>
            <a:r>
              <a:rPr lang="en-US" b="1" dirty="0">
                <a:latin typeface="Franklin Gothic Medium" panose="020B0603020102020204" pitchFamily="34" charset="0"/>
              </a:rPr>
              <a:t>The relationship between the actual number of wins and predicted number of wins is strong, positive, and linear. The correlation between the two is 0.9761532.</a:t>
            </a:r>
          </a:p>
        </p:txBody>
      </p:sp>
      <p:pic>
        <p:nvPicPr>
          <p:cNvPr id="18" name="Picture 17">
            <a:extLst>
              <a:ext uri="{FF2B5EF4-FFF2-40B4-BE49-F238E27FC236}">
                <a16:creationId xmlns:a16="http://schemas.microsoft.com/office/drawing/2014/main" id="{D197A00E-F92C-AB49-8DED-E91808C20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7374"/>
            <a:ext cx="12192000" cy="1101871"/>
          </a:xfrm>
          <a:prstGeom prst="rect">
            <a:avLst/>
          </a:prstGeom>
        </p:spPr>
      </p:pic>
      <p:pic>
        <p:nvPicPr>
          <p:cNvPr id="20" name="Picture 19" descr="Chart, scatter chart&#10;&#10;Description automatically generated">
            <a:extLst>
              <a:ext uri="{FF2B5EF4-FFF2-40B4-BE49-F238E27FC236}">
                <a16:creationId xmlns:a16="http://schemas.microsoft.com/office/drawing/2014/main" id="{4E1165E0-CD26-2548-86AD-9C9C71160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7055" y="2855977"/>
            <a:ext cx="5957888" cy="3355692"/>
          </a:xfrm>
          <a:prstGeom prst="rect">
            <a:avLst/>
          </a:prstGeom>
        </p:spPr>
      </p:pic>
    </p:spTree>
    <p:extLst>
      <p:ext uri="{BB962C8B-B14F-4D97-AF65-F5344CB8AC3E}">
        <p14:creationId xmlns:p14="http://schemas.microsoft.com/office/powerpoint/2010/main" val="4068582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97008-2541-A04B-B8D3-DC7B985BC5F7}"/>
              </a:ext>
            </a:extLst>
          </p:cNvPr>
          <p:cNvSpPr>
            <a:spLocks noGrp="1"/>
          </p:cNvSpPr>
          <p:nvPr>
            <p:ph type="title"/>
          </p:nvPr>
        </p:nvSpPr>
        <p:spPr/>
        <p:txBody>
          <a:bodyPr/>
          <a:lstStyle/>
          <a:p>
            <a:r>
              <a:rPr lang="en-US" dirty="0"/>
              <a:t>Analysis of Average Team</a:t>
            </a:r>
          </a:p>
        </p:txBody>
      </p:sp>
      <p:pic>
        <p:nvPicPr>
          <p:cNvPr id="4" name="Picture 4" descr="NBA unveils full 2018-19 season schedule | NBA.com">
            <a:extLst>
              <a:ext uri="{FF2B5EF4-FFF2-40B4-BE49-F238E27FC236}">
                <a16:creationId xmlns:a16="http://schemas.microsoft.com/office/drawing/2014/main" id="{EDA28479-617E-AF40-8E4C-03E7DC9DFD8D}"/>
              </a:ext>
            </a:extLst>
          </p:cNvPr>
          <p:cNvPicPr>
            <a:picLocks noChangeAspect="1" noChangeArrowheads="1"/>
          </p:cNvPicPr>
          <p:nvPr/>
        </p:nvPicPr>
        <p:blipFill>
          <a:blip r:embed="rId2">
            <a:alphaModFix amt="12000"/>
            <a:extLst>
              <a:ext uri="{28A0092B-C50C-407E-A947-70E740481C1C}">
                <a14:useLocalDpi xmlns:a14="http://schemas.microsoft.com/office/drawing/2010/main" val="0"/>
              </a:ext>
            </a:extLst>
          </a:blip>
          <a:srcRect/>
          <a:stretch>
            <a:fillRect/>
          </a:stretch>
        </p:blipFill>
        <p:spPr bwMode="auto">
          <a:xfrm>
            <a:off x="48769" y="13716"/>
            <a:ext cx="12143231" cy="6830568"/>
          </a:xfrm>
          <a:prstGeom prst="rect">
            <a:avLst/>
          </a:prstGeom>
          <a:noFill/>
        </p:spPr>
      </p:pic>
      <p:sp>
        <p:nvSpPr>
          <p:cNvPr id="16" name="Content Placeholder 2">
            <a:extLst>
              <a:ext uri="{FF2B5EF4-FFF2-40B4-BE49-F238E27FC236}">
                <a16:creationId xmlns:a16="http://schemas.microsoft.com/office/drawing/2014/main" id="{FF195DA1-D0AF-624B-8322-76AF1465088B}"/>
              </a:ext>
            </a:extLst>
          </p:cNvPr>
          <p:cNvSpPr txBox="1">
            <a:spLocks/>
          </p:cNvSpPr>
          <p:nvPr/>
        </p:nvSpPr>
        <p:spPr>
          <a:xfrm>
            <a:off x="165006" y="827593"/>
            <a:ext cx="11871159" cy="5989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b="0" kern="1200">
                <a:solidFill>
                  <a:schemeClr val="tx1"/>
                </a:solidFill>
                <a:latin typeface="Franklin Gothic Book" panose="020B0503020102020204" pitchFamily="34" charset="0"/>
                <a:ea typeface="Yu Gothic UI Light" panose="020B0300000000000000" pitchFamily="34" charset="-128"/>
                <a:cs typeface="Dubai Light" panose="020B0303030403030204" pitchFamily="34" charset="-78"/>
              </a:defRPr>
            </a:lvl1pPr>
            <a:lvl2pPr marL="685800" indent="-228600" algn="l" defTabSz="914400" rtl="0" eaLnBrk="1" latinLnBrk="0" hangingPunct="1">
              <a:lnSpc>
                <a:spcPct val="90000"/>
              </a:lnSpc>
              <a:spcBef>
                <a:spcPts val="500"/>
              </a:spcBef>
              <a:buFont typeface="Arial" panose="020B0604020202020204" pitchFamily="34" charset="0"/>
              <a:buChar char="•"/>
              <a:defRPr sz="2800" b="0" kern="1200">
                <a:solidFill>
                  <a:schemeClr val="tx1"/>
                </a:solidFill>
                <a:latin typeface="Franklin Gothic Book" panose="020B0503020102020204" pitchFamily="34" charset="0"/>
                <a:ea typeface="Yu Gothic UI Light" panose="020B0300000000000000" pitchFamily="34" charset="-128"/>
                <a:cs typeface="Dubai Light" panose="020B0303030403030204" pitchFamily="34" charset="-78"/>
              </a:defRPr>
            </a:lvl2pPr>
            <a:lvl3pPr marL="11430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Franklin Gothic Book" panose="020B0503020102020204" pitchFamily="34" charset="0"/>
                <a:ea typeface="Yu Gothic UI Light" panose="020B0300000000000000" pitchFamily="34" charset="-128"/>
                <a:cs typeface="Dubai Light" panose="020B0303030403030204" pitchFamily="34" charset="-78"/>
              </a:defRPr>
            </a:lvl3pPr>
            <a:lvl4pPr marL="1600200" indent="-228600" algn="l" defTabSz="914400" rtl="0" eaLnBrk="1" latinLnBrk="0" hangingPunct="1">
              <a:lnSpc>
                <a:spcPct val="90000"/>
              </a:lnSpc>
              <a:spcBef>
                <a:spcPts val="500"/>
              </a:spcBef>
              <a:buFont typeface="Arial" panose="020B0604020202020204" pitchFamily="34" charset="0"/>
              <a:buChar char="•"/>
              <a:defRPr sz="2100" b="0" kern="1200">
                <a:solidFill>
                  <a:schemeClr val="tx1"/>
                </a:solidFill>
                <a:latin typeface="Franklin Gothic Book" panose="020B0503020102020204" pitchFamily="34" charset="0"/>
                <a:ea typeface="Yu Gothic UI Light" panose="020B0300000000000000" pitchFamily="34" charset="-128"/>
                <a:cs typeface="Dubai Light" panose="020B0303030403030204" pitchFamily="34" charset="-78"/>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Franklin Gothic Book" panose="020B0503020102020204" pitchFamily="34" charset="0"/>
                <a:ea typeface="Yu Gothic UI Light" panose="020B0300000000000000" pitchFamily="34" charset="-128"/>
                <a:cs typeface="Dubai Light" panose="020B0303030403030204" pitchFamily="34"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Thunder’s Elo rating fluctuated throughout the season but ended up finishing with a rating similar to its pre-season Elo rating.</a:t>
            </a:r>
          </a:p>
        </p:txBody>
      </p:sp>
      <p:pic>
        <p:nvPicPr>
          <p:cNvPr id="24" name="Picture 23" descr="Chart, line chart&#10;&#10;Description automatically generated">
            <a:extLst>
              <a:ext uri="{FF2B5EF4-FFF2-40B4-BE49-F238E27FC236}">
                <a16:creationId xmlns:a16="http://schemas.microsoft.com/office/drawing/2014/main" id="{AB33B752-F83E-564A-AC52-65DB495EC0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0" y="1792544"/>
            <a:ext cx="8636000" cy="4864100"/>
          </a:xfrm>
          <a:prstGeom prst="rect">
            <a:avLst/>
          </a:prstGeom>
        </p:spPr>
      </p:pic>
      <p:pic>
        <p:nvPicPr>
          <p:cNvPr id="26" name="Picture 25">
            <a:extLst>
              <a:ext uri="{FF2B5EF4-FFF2-40B4-BE49-F238E27FC236}">
                <a16:creationId xmlns:a16="http://schemas.microsoft.com/office/drawing/2014/main" id="{D8E5F122-044B-BC47-A09C-C62D125679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9425" y="1947863"/>
            <a:ext cx="2667000" cy="304800"/>
          </a:xfrm>
          <a:prstGeom prst="rect">
            <a:avLst/>
          </a:prstGeom>
        </p:spPr>
      </p:pic>
      <p:pic>
        <p:nvPicPr>
          <p:cNvPr id="28" name="Picture 27">
            <a:extLst>
              <a:ext uri="{FF2B5EF4-FFF2-40B4-BE49-F238E27FC236}">
                <a16:creationId xmlns:a16="http://schemas.microsoft.com/office/drawing/2014/main" id="{0F672BB7-4CAB-2544-B29A-7B1EFF3C2B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9837" y="5048250"/>
            <a:ext cx="2667000" cy="304800"/>
          </a:xfrm>
          <a:prstGeom prst="rect">
            <a:avLst/>
          </a:prstGeom>
        </p:spPr>
      </p:pic>
      <p:cxnSp>
        <p:nvCxnSpPr>
          <p:cNvPr id="29" name="Straight Arrow Connector 28">
            <a:extLst>
              <a:ext uri="{FF2B5EF4-FFF2-40B4-BE49-F238E27FC236}">
                <a16:creationId xmlns:a16="http://schemas.microsoft.com/office/drawing/2014/main" id="{2B3C8D0D-6CF0-BE4A-9EB8-B8340C015340}"/>
              </a:ext>
            </a:extLst>
          </p:cNvPr>
          <p:cNvCxnSpPr>
            <a:cxnSpLocks/>
          </p:cNvCxnSpPr>
          <p:nvPr/>
        </p:nvCxnSpPr>
        <p:spPr>
          <a:xfrm flipH="1">
            <a:off x="3217069" y="2311320"/>
            <a:ext cx="1135856" cy="1746654"/>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31" name="Straight Arrow Connector 30">
            <a:extLst>
              <a:ext uri="{FF2B5EF4-FFF2-40B4-BE49-F238E27FC236}">
                <a16:creationId xmlns:a16="http://schemas.microsoft.com/office/drawing/2014/main" id="{BA8816B5-BEDB-DD4E-99D4-9494BD4E8BFA}"/>
              </a:ext>
            </a:extLst>
          </p:cNvPr>
          <p:cNvCxnSpPr>
            <a:cxnSpLocks/>
          </p:cNvCxnSpPr>
          <p:nvPr/>
        </p:nvCxnSpPr>
        <p:spPr>
          <a:xfrm flipV="1">
            <a:off x="9629776" y="4077676"/>
            <a:ext cx="352296" cy="8593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649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97008-2541-A04B-B8D3-DC7B985BC5F7}"/>
              </a:ext>
            </a:extLst>
          </p:cNvPr>
          <p:cNvSpPr>
            <a:spLocks noGrp="1"/>
          </p:cNvSpPr>
          <p:nvPr>
            <p:ph type="title"/>
          </p:nvPr>
        </p:nvSpPr>
        <p:spPr/>
        <p:txBody>
          <a:bodyPr/>
          <a:lstStyle/>
          <a:p>
            <a:r>
              <a:rPr lang="en-US" dirty="0"/>
              <a:t>Analysis of Average Team</a:t>
            </a:r>
          </a:p>
        </p:txBody>
      </p:sp>
      <p:pic>
        <p:nvPicPr>
          <p:cNvPr id="4" name="Picture 4" descr="NBA unveils full 2018-19 season schedule | NBA.com">
            <a:extLst>
              <a:ext uri="{FF2B5EF4-FFF2-40B4-BE49-F238E27FC236}">
                <a16:creationId xmlns:a16="http://schemas.microsoft.com/office/drawing/2014/main" id="{EDA28479-617E-AF40-8E4C-03E7DC9DFD8D}"/>
              </a:ext>
            </a:extLst>
          </p:cNvPr>
          <p:cNvPicPr>
            <a:picLocks noChangeAspect="1" noChangeArrowheads="1"/>
          </p:cNvPicPr>
          <p:nvPr/>
        </p:nvPicPr>
        <p:blipFill>
          <a:blip r:embed="rId2">
            <a:alphaModFix amt="12000"/>
            <a:extLst>
              <a:ext uri="{28A0092B-C50C-407E-A947-70E740481C1C}">
                <a14:useLocalDpi xmlns:a14="http://schemas.microsoft.com/office/drawing/2010/main" val="0"/>
              </a:ext>
            </a:extLst>
          </a:blip>
          <a:srcRect/>
          <a:stretch>
            <a:fillRect/>
          </a:stretch>
        </p:blipFill>
        <p:spPr bwMode="auto">
          <a:xfrm>
            <a:off x="48769" y="13716"/>
            <a:ext cx="12143231" cy="6830568"/>
          </a:xfrm>
          <a:prstGeom prst="rect">
            <a:avLst/>
          </a:prstGeom>
          <a:noFill/>
        </p:spPr>
      </p:pic>
      <p:sp>
        <p:nvSpPr>
          <p:cNvPr id="16" name="Content Placeholder 2">
            <a:extLst>
              <a:ext uri="{FF2B5EF4-FFF2-40B4-BE49-F238E27FC236}">
                <a16:creationId xmlns:a16="http://schemas.microsoft.com/office/drawing/2014/main" id="{FF195DA1-D0AF-624B-8322-76AF1465088B}"/>
              </a:ext>
            </a:extLst>
          </p:cNvPr>
          <p:cNvSpPr txBox="1">
            <a:spLocks/>
          </p:cNvSpPr>
          <p:nvPr/>
        </p:nvSpPr>
        <p:spPr>
          <a:xfrm>
            <a:off x="165006" y="827593"/>
            <a:ext cx="11871159" cy="59893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b="0" kern="1200">
                <a:solidFill>
                  <a:schemeClr val="tx1"/>
                </a:solidFill>
                <a:latin typeface="Franklin Gothic Book" panose="020B0503020102020204" pitchFamily="34" charset="0"/>
                <a:ea typeface="Yu Gothic UI Light" panose="020B0300000000000000" pitchFamily="34" charset="-128"/>
                <a:cs typeface="Dubai Light" panose="020B0303030403030204" pitchFamily="34" charset="-78"/>
              </a:defRPr>
            </a:lvl1pPr>
            <a:lvl2pPr marL="685800" indent="-228600" algn="l" defTabSz="914400" rtl="0" eaLnBrk="1" latinLnBrk="0" hangingPunct="1">
              <a:lnSpc>
                <a:spcPct val="90000"/>
              </a:lnSpc>
              <a:spcBef>
                <a:spcPts val="500"/>
              </a:spcBef>
              <a:buFont typeface="Arial" panose="020B0604020202020204" pitchFamily="34" charset="0"/>
              <a:buChar char="•"/>
              <a:defRPr sz="2800" b="0" kern="1200">
                <a:solidFill>
                  <a:schemeClr val="tx1"/>
                </a:solidFill>
                <a:latin typeface="Franklin Gothic Book" panose="020B0503020102020204" pitchFamily="34" charset="0"/>
                <a:ea typeface="Yu Gothic UI Light" panose="020B0300000000000000" pitchFamily="34" charset="-128"/>
                <a:cs typeface="Dubai Light" panose="020B0303030403030204" pitchFamily="34" charset="-78"/>
              </a:defRPr>
            </a:lvl2pPr>
            <a:lvl3pPr marL="11430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Franklin Gothic Book" panose="020B0503020102020204" pitchFamily="34" charset="0"/>
                <a:ea typeface="Yu Gothic UI Light" panose="020B0300000000000000" pitchFamily="34" charset="-128"/>
                <a:cs typeface="Dubai Light" panose="020B0303030403030204" pitchFamily="34" charset="-78"/>
              </a:defRPr>
            </a:lvl3pPr>
            <a:lvl4pPr marL="1600200" indent="-228600" algn="l" defTabSz="914400" rtl="0" eaLnBrk="1" latinLnBrk="0" hangingPunct="1">
              <a:lnSpc>
                <a:spcPct val="90000"/>
              </a:lnSpc>
              <a:spcBef>
                <a:spcPts val="500"/>
              </a:spcBef>
              <a:buFont typeface="Arial" panose="020B0604020202020204" pitchFamily="34" charset="0"/>
              <a:buChar char="•"/>
              <a:defRPr sz="2100" b="0" kern="1200">
                <a:solidFill>
                  <a:schemeClr val="tx1"/>
                </a:solidFill>
                <a:latin typeface="Franklin Gothic Book" panose="020B0503020102020204" pitchFamily="34" charset="0"/>
                <a:ea typeface="Yu Gothic UI Light" panose="020B0300000000000000" pitchFamily="34" charset="-128"/>
                <a:cs typeface="Dubai Light" panose="020B0303030403030204" pitchFamily="34" charset="-78"/>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Franklin Gothic Book" panose="020B0503020102020204" pitchFamily="34" charset="0"/>
                <a:ea typeface="Yu Gothic UI Light" panose="020B0300000000000000" pitchFamily="34" charset="-128"/>
                <a:cs typeface="Dubai Light" panose="020B0303030403030204" pitchFamily="34"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From the relevant statistics before (four factors model), the Thunder’s predicted wins according to the model was 49.02223. They recorded 49 wins in the actual season which is 0.02223 less games than predicted. </a:t>
            </a:r>
          </a:p>
          <a:p>
            <a:pPr marL="0" indent="0">
              <a:buNone/>
            </a:pPr>
            <a:endParaRPr lang="en-US" dirty="0"/>
          </a:p>
          <a:p>
            <a:pPr marL="0" indent="0">
              <a:buNone/>
            </a:pPr>
            <a:r>
              <a:rPr lang="en-US" dirty="0"/>
              <a:t>Given that the Elo rating stayed similar from the beginning and end of the season and that the predictions were very close to the actual results, it can be assumed that the Thunder were an average team in the 2018-2019 season.</a:t>
            </a:r>
          </a:p>
        </p:txBody>
      </p:sp>
    </p:spTree>
    <p:extLst>
      <p:ext uri="{BB962C8B-B14F-4D97-AF65-F5344CB8AC3E}">
        <p14:creationId xmlns:p14="http://schemas.microsoft.com/office/powerpoint/2010/main" val="3709019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5F609-BF16-7B4C-A001-989093D18837}"/>
              </a:ext>
            </a:extLst>
          </p:cNvPr>
          <p:cNvSpPr>
            <a:spLocks noGrp="1"/>
          </p:cNvSpPr>
          <p:nvPr>
            <p:ph type="title"/>
          </p:nvPr>
        </p:nvSpPr>
        <p:spPr/>
        <p:txBody>
          <a:bodyPr/>
          <a:lstStyle/>
          <a:p>
            <a:r>
              <a:rPr lang="en-US" dirty="0"/>
              <a:t>Analysis of Overachieving Team</a:t>
            </a:r>
          </a:p>
        </p:txBody>
      </p:sp>
      <p:pic>
        <p:nvPicPr>
          <p:cNvPr id="4" name="Picture 4" descr="NBA unveils full 2018-19 season schedule | NBA.com">
            <a:extLst>
              <a:ext uri="{FF2B5EF4-FFF2-40B4-BE49-F238E27FC236}">
                <a16:creationId xmlns:a16="http://schemas.microsoft.com/office/drawing/2014/main" id="{17AF3720-1323-B64C-B09C-836946DAB965}"/>
              </a:ext>
            </a:extLst>
          </p:cNvPr>
          <p:cNvPicPr>
            <a:picLocks noChangeAspect="1" noChangeArrowheads="1"/>
          </p:cNvPicPr>
          <p:nvPr/>
        </p:nvPicPr>
        <p:blipFill>
          <a:blip r:embed="rId2">
            <a:alphaModFix amt="12000"/>
            <a:extLst>
              <a:ext uri="{28A0092B-C50C-407E-A947-70E740481C1C}">
                <a14:useLocalDpi xmlns:a14="http://schemas.microsoft.com/office/drawing/2010/main" val="0"/>
              </a:ext>
            </a:extLst>
          </a:blip>
          <a:srcRect/>
          <a:stretch>
            <a:fillRect/>
          </a:stretch>
        </p:blipFill>
        <p:spPr bwMode="auto">
          <a:xfrm>
            <a:off x="48769" y="13716"/>
            <a:ext cx="12143231" cy="6830568"/>
          </a:xfrm>
          <a:prstGeom prst="rect">
            <a:avLst/>
          </a:prstGeom>
          <a:noFill/>
        </p:spPr>
      </p:pic>
      <p:sp>
        <p:nvSpPr>
          <p:cNvPr id="14" name="Content Placeholder 2">
            <a:extLst>
              <a:ext uri="{FF2B5EF4-FFF2-40B4-BE49-F238E27FC236}">
                <a16:creationId xmlns:a16="http://schemas.microsoft.com/office/drawing/2014/main" id="{31700286-7EBA-DC4A-BCF0-52D80E114D3D}"/>
              </a:ext>
            </a:extLst>
          </p:cNvPr>
          <p:cNvSpPr>
            <a:spLocks noGrp="1"/>
          </p:cNvSpPr>
          <p:nvPr>
            <p:ph idx="1"/>
          </p:nvPr>
        </p:nvSpPr>
        <p:spPr>
          <a:xfrm>
            <a:off x="165006" y="827593"/>
            <a:ext cx="11871159" cy="923934"/>
          </a:xfrm>
        </p:spPr>
        <p:txBody>
          <a:bodyPr>
            <a:normAutofit fontScale="85000" lnSpcReduction="10000"/>
          </a:bodyPr>
          <a:lstStyle/>
          <a:p>
            <a:pPr marL="0" indent="0">
              <a:buNone/>
            </a:pPr>
            <a:r>
              <a:rPr lang="en-US" dirty="0"/>
              <a:t>The Nugget’s Elo rating looks like it increased through out the season and ended with a rating significantly higher than its pre-season Elo rating. </a:t>
            </a:r>
          </a:p>
        </p:txBody>
      </p:sp>
      <p:pic>
        <p:nvPicPr>
          <p:cNvPr id="22" name="Picture 21" descr="Chart, line chart&#10;&#10;Description automatically generated">
            <a:extLst>
              <a:ext uri="{FF2B5EF4-FFF2-40B4-BE49-F238E27FC236}">
                <a16:creationId xmlns:a16="http://schemas.microsoft.com/office/drawing/2014/main" id="{5D8C9F03-8BB7-5946-B5E6-D1CB03CA9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250" y="1751527"/>
            <a:ext cx="8699500" cy="4953000"/>
          </a:xfrm>
          <a:prstGeom prst="rect">
            <a:avLst/>
          </a:prstGeom>
        </p:spPr>
      </p:pic>
      <p:cxnSp>
        <p:nvCxnSpPr>
          <p:cNvPr id="23" name="Straight Arrow Connector 22">
            <a:extLst>
              <a:ext uri="{FF2B5EF4-FFF2-40B4-BE49-F238E27FC236}">
                <a16:creationId xmlns:a16="http://schemas.microsoft.com/office/drawing/2014/main" id="{5EA52ED7-9990-1C44-9F56-D3B8297CBE00}"/>
              </a:ext>
            </a:extLst>
          </p:cNvPr>
          <p:cNvCxnSpPr>
            <a:cxnSpLocks/>
          </p:cNvCxnSpPr>
          <p:nvPr/>
        </p:nvCxnSpPr>
        <p:spPr>
          <a:xfrm flipV="1">
            <a:off x="9372600" y="3007520"/>
            <a:ext cx="514351" cy="16923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9A7B61D-AEBC-484A-B3A3-1483843D7A7C}"/>
              </a:ext>
            </a:extLst>
          </p:cNvPr>
          <p:cNvCxnSpPr>
            <a:cxnSpLocks/>
          </p:cNvCxnSpPr>
          <p:nvPr/>
        </p:nvCxnSpPr>
        <p:spPr>
          <a:xfrm flipH="1">
            <a:off x="3028951" y="2675461"/>
            <a:ext cx="471487" cy="21642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DCF0721F-0D2B-2C45-BE5E-09B69428A7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8950" y="2054744"/>
            <a:ext cx="3571875" cy="421212"/>
          </a:xfrm>
          <a:prstGeom prst="rect">
            <a:avLst/>
          </a:prstGeom>
        </p:spPr>
      </p:pic>
      <p:pic>
        <p:nvPicPr>
          <p:cNvPr id="33" name="Picture 32">
            <a:extLst>
              <a:ext uri="{FF2B5EF4-FFF2-40B4-BE49-F238E27FC236}">
                <a16:creationId xmlns:a16="http://schemas.microsoft.com/office/drawing/2014/main" id="{0534C283-B194-654A-B236-AAEE89F8D3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7320" y="4839673"/>
            <a:ext cx="3571869" cy="421211"/>
          </a:xfrm>
          <a:prstGeom prst="rect">
            <a:avLst/>
          </a:prstGeom>
        </p:spPr>
      </p:pic>
    </p:spTree>
    <p:extLst>
      <p:ext uri="{BB962C8B-B14F-4D97-AF65-F5344CB8AC3E}">
        <p14:creationId xmlns:p14="http://schemas.microsoft.com/office/powerpoint/2010/main" val="4029153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5F609-BF16-7B4C-A001-989093D18837}"/>
              </a:ext>
            </a:extLst>
          </p:cNvPr>
          <p:cNvSpPr>
            <a:spLocks noGrp="1"/>
          </p:cNvSpPr>
          <p:nvPr>
            <p:ph type="title"/>
          </p:nvPr>
        </p:nvSpPr>
        <p:spPr/>
        <p:txBody>
          <a:bodyPr/>
          <a:lstStyle/>
          <a:p>
            <a:r>
              <a:rPr lang="en-US" dirty="0"/>
              <a:t>Analysis of Overachieving Team</a:t>
            </a:r>
          </a:p>
        </p:txBody>
      </p:sp>
      <p:pic>
        <p:nvPicPr>
          <p:cNvPr id="4" name="Picture 4" descr="NBA unveils full 2018-19 season schedule | NBA.com">
            <a:extLst>
              <a:ext uri="{FF2B5EF4-FFF2-40B4-BE49-F238E27FC236}">
                <a16:creationId xmlns:a16="http://schemas.microsoft.com/office/drawing/2014/main" id="{17AF3720-1323-B64C-B09C-836946DAB965}"/>
              </a:ext>
            </a:extLst>
          </p:cNvPr>
          <p:cNvPicPr>
            <a:picLocks noChangeAspect="1" noChangeArrowheads="1"/>
          </p:cNvPicPr>
          <p:nvPr/>
        </p:nvPicPr>
        <p:blipFill>
          <a:blip r:embed="rId2">
            <a:alphaModFix amt="12000"/>
            <a:extLst>
              <a:ext uri="{28A0092B-C50C-407E-A947-70E740481C1C}">
                <a14:useLocalDpi xmlns:a14="http://schemas.microsoft.com/office/drawing/2010/main" val="0"/>
              </a:ext>
            </a:extLst>
          </a:blip>
          <a:srcRect/>
          <a:stretch>
            <a:fillRect/>
          </a:stretch>
        </p:blipFill>
        <p:spPr bwMode="auto">
          <a:xfrm>
            <a:off x="48769" y="13716"/>
            <a:ext cx="12143231" cy="6830568"/>
          </a:xfrm>
          <a:prstGeom prst="rect">
            <a:avLst/>
          </a:prstGeom>
          <a:noFill/>
        </p:spPr>
      </p:pic>
      <p:sp>
        <p:nvSpPr>
          <p:cNvPr id="14" name="Content Placeholder 2">
            <a:extLst>
              <a:ext uri="{FF2B5EF4-FFF2-40B4-BE49-F238E27FC236}">
                <a16:creationId xmlns:a16="http://schemas.microsoft.com/office/drawing/2014/main" id="{31700286-7EBA-DC4A-BCF0-52D80E114D3D}"/>
              </a:ext>
            </a:extLst>
          </p:cNvPr>
          <p:cNvSpPr>
            <a:spLocks noGrp="1"/>
          </p:cNvSpPr>
          <p:nvPr>
            <p:ph idx="1"/>
          </p:nvPr>
        </p:nvSpPr>
        <p:spPr>
          <a:xfrm>
            <a:off x="165006" y="827592"/>
            <a:ext cx="11871159" cy="5992545"/>
          </a:xfrm>
        </p:spPr>
        <p:txBody>
          <a:bodyPr>
            <a:normAutofit/>
          </a:bodyPr>
          <a:lstStyle/>
          <a:p>
            <a:pPr marL="0" indent="0">
              <a:buNone/>
            </a:pPr>
            <a:r>
              <a:rPr lang="en-US" dirty="0"/>
              <a:t>From the relevant statistics before (four factors model), the Nugget’s predicted wins according to the model was 49.75337. They recorded 54 wins in the actual season which is 4.24663 more games than predicted. </a:t>
            </a:r>
          </a:p>
          <a:p>
            <a:pPr marL="0" indent="0">
              <a:buNone/>
            </a:pPr>
            <a:endParaRPr lang="en-US" dirty="0"/>
          </a:p>
          <a:p>
            <a:pPr marL="0" indent="0">
              <a:buNone/>
            </a:pPr>
            <a:r>
              <a:rPr lang="en-US" dirty="0"/>
              <a:t>Given that the Elo rating increased from the beginning and end of the season and that the actual win total was significantly greater than the prediction win total, it can be assumed that the Nuggets were an overachieving team in the 2018-2019 season. </a:t>
            </a:r>
          </a:p>
          <a:p>
            <a:pPr marL="0" indent="0">
              <a:buNone/>
            </a:pPr>
            <a:endParaRPr lang="en-US" dirty="0"/>
          </a:p>
        </p:txBody>
      </p:sp>
    </p:spTree>
    <p:extLst>
      <p:ext uri="{BB962C8B-B14F-4D97-AF65-F5344CB8AC3E}">
        <p14:creationId xmlns:p14="http://schemas.microsoft.com/office/powerpoint/2010/main" val="191736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F6278-1B64-B84B-AFDC-76DF7FAD7310}"/>
              </a:ext>
            </a:extLst>
          </p:cNvPr>
          <p:cNvSpPr>
            <a:spLocks noGrp="1"/>
          </p:cNvSpPr>
          <p:nvPr>
            <p:ph type="title"/>
          </p:nvPr>
        </p:nvSpPr>
        <p:spPr/>
        <p:txBody>
          <a:bodyPr/>
          <a:lstStyle/>
          <a:p>
            <a:r>
              <a:rPr lang="en-US" dirty="0"/>
              <a:t>Season Overview</a:t>
            </a:r>
          </a:p>
        </p:txBody>
      </p:sp>
      <p:sp>
        <p:nvSpPr>
          <p:cNvPr id="3" name="Content Placeholder 2">
            <a:extLst>
              <a:ext uri="{FF2B5EF4-FFF2-40B4-BE49-F238E27FC236}">
                <a16:creationId xmlns:a16="http://schemas.microsoft.com/office/drawing/2014/main" id="{480BB31F-5376-434D-9065-C4049A6F2579}"/>
              </a:ext>
            </a:extLst>
          </p:cNvPr>
          <p:cNvSpPr>
            <a:spLocks noGrp="1"/>
          </p:cNvSpPr>
          <p:nvPr>
            <p:ph idx="1"/>
          </p:nvPr>
        </p:nvSpPr>
        <p:spPr/>
        <p:txBody>
          <a:bodyPr>
            <a:normAutofit fontScale="92500" lnSpcReduction="10000"/>
          </a:bodyPr>
          <a:lstStyle/>
          <a:p>
            <a:pPr marL="0" indent="0">
              <a:buNone/>
            </a:pPr>
            <a:r>
              <a:rPr lang="en-US" dirty="0"/>
              <a:t>There were a lot of major events that occurred during the 2018-2019 NBA Season. NBA legends such as Dwyane Wade and Dirk Nowitzki retired, LeBron passed Michael Jordan on the all-time scoring list, and various star players moved to other teams. I thought this season would be interesting to simulate because it had one of the craziest offseason changes, a lot of crucial injuries, breakout players/teams, and LeBron did not make the playoffs. For example, Kawhi went to the Raptors, LeBron went to the Lakers, DeMar DeRozan went to the Spurs, Jimmy Butler went to the 76ers, and Kristaps Porzingis went to the Mavericks. Also, Steph Curry, Kevin Durant, Victor Oladipo, Demarcus Cousins, Jusuf Nurkic, and LeBron James were all injured either for a prolonged amount of time or indefinitely. Other new events were the Bucks breaking out with a 60-win season, the Nuggets winning their first division title in nine seasons, and breakout seasons by new all stars D’Angelo Russell and Nikola Vucevic. </a:t>
            </a:r>
          </a:p>
        </p:txBody>
      </p:sp>
      <p:pic>
        <p:nvPicPr>
          <p:cNvPr id="14" name="Picture 4" descr="NBA unveils full 2018-19 season schedule | NBA.com">
            <a:extLst>
              <a:ext uri="{FF2B5EF4-FFF2-40B4-BE49-F238E27FC236}">
                <a16:creationId xmlns:a16="http://schemas.microsoft.com/office/drawing/2014/main" id="{63795A22-F621-E94D-B7A6-B7596DFCCEB6}"/>
              </a:ext>
            </a:extLst>
          </p:cNvPr>
          <p:cNvPicPr>
            <a:picLocks noChangeAspect="1" noChangeArrowheads="1"/>
          </p:cNvPicPr>
          <p:nvPr/>
        </p:nvPicPr>
        <p:blipFill>
          <a:blip r:embed="rId3">
            <a:alphaModFix amt="12000"/>
            <a:extLst>
              <a:ext uri="{28A0092B-C50C-407E-A947-70E740481C1C}">
                <a14:useLocalDpi xmlns:a14="http://schemas.microsoft.com/office/drawing/2010/main" val="0"/>
              </a:ext>
            </a:extLst>
          </a:blip>
          <a:srcRect/>
          <a:stretch>
            <a:fillRect/>
          </a:stretch>
        </p:blipFill>
        <p:spPr bwMode="auto">
          <a:xfrm>
            <a:off x="24514" y="37862"/>
            <a:ext cx="12142971" cy="6830422"/>
          </a:xfrm>
          <a:prstGeom prst="rect">
            <a:avLst/>
          </a:prstGeom>
          <a:noFill/>
        </p:spPr>
      </p:pic>
    </p:spTree>
    <p:extLst>
      <p:ext uri="{BB962C8B-B14F-4D97-AF65-F5344CB8AC3E}">
        <p14:creationId xmlns:p14="http://schemas.microsoft.com/office/powerpoint/2010/main" val="280386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51FC7-E2F6-FB44-835F-68D212578579}"/>
              </a:ext>
            </a:extLst>
          </p:cNvPr>
          <p:cNvSpPr>
            <a:spLocks noGrp="1"/>
          </p:cNvSpPr>
          <p:nvPr>
            <p:ph type="title"/>
          </p:nvPr>
        </p:nvSpPr>
        <p:spPr/>
        <p:txBody>
          <a:bodyPr/>
          <a:lstStyle/>
          <a:p>
            <a:r>
              <a:rPr lang="en-US" dirty="0"/>
              <a:t>Analysis of Underachieving Team</a:t>
            </a:r>
          </a:p>
        </p:txBody>
      </p:sp>
      <p:pic>
        <p:nvPicPr>
          <p:cNvPr id="4" name="Picture 4" descr="NBA unveils full 2018-19 season schedule | NBA.com">
            <a:extLst>
              <a:ext uri="{FF2B5EF4-FFF2-40B4-BE49-F238E27FC236}">
                <a16:creationId xmlns:a16="http://schemas.microsoft.com/office/drawing/2014/main" id="{8B301044-EAFA-1C46-B0ED-99FD2D2DF29A}"/>
              </a:ext>
            </a:extLst>
          </p:cNvPr>
          <p:cNvPicPr>
            <a:picLocks noChangeAspect="1" noChangeArrowheads="1"/>
          </p:cNvPicPr>
          <p:nvPr/>
        </p:nvPicPr>
        <p:blipFill>
          <a:blip r:embed="rId2">
            <a:alphaModFix amt="12000"/>
            <a:extLst>
              <a:ext uri="{28A0092B-C50C-407E-A947-70E740481C1C}">
                <a14:useLocalDpi xmlns:a14="http://schemas.microsoft.com/office/drawing/2010/main" val="0"/>
              </a:ext>
            </a:extLst>
          </a:blip>
          <a:srcRect/>
          <a:stretch>
            <a:fillRect/>
          </a:stretch>
        </p:blipFill>
        <p:spPr bwMode="auto">
          <a:xfrm>
            <a:off x="24514" y="14731"/>
            <a:ext cx="12142971" cy="6830422"/>
          </a:xfrm>
          <a:prstGeom prst="rect">
            <a:avLst/>
          </a:prstGeom>
          <a:noFill/>
        </p:spPr>
      </p:pic>
      <p:sp>
        <p:nvSpPr>
          <p:cNvPr id="13" name="Content Placeholder 2">
            <a:extLst>
              <a:ext uri="{FF2B5EF4-FFF2-40B4-BE49-F238E27FC236}">
                <a16:creationId xmlns:a16="http://schemas.microsoft.com/office/drawing/2014/main" id="{28C1029E-DADF-4041-8969-B36078F8DD33}"/>
              </a:ext>
            </a:extLst>
          </p:cNvPr>
          <p:cNvSpPr>
            <a:spLocks noGrp="1"/>
          </p:cNvSpPr>
          <p:nvPr>
            <p:ph idx="1"/>
          </p:nvPr>
        </p:nvSpPr>
        <p:spPr>
          <a:xfrm>
            <a:off x="165006" y="827593"/>
            <a:ext cx="11871159" cy="5989320"/>
          </a:xfrm>
        </p:spPr>
        <p:txBody>
          <a:bodyPr>
            <a:normAutofit/>
          </a:bodyPr>
          <a:lstStyle/>
          <a:p>
            <a:pPr marL="0" indent="0">
              <a:buNone/>
            </a:pPr>
            <a:r>
              <a:rPr lang="en-US" sz="2700" dirty="0"/>
              <a:t>The Pelican’s Elo rating looks like it decreased through out in the season and ended with a rating significantly lower than its preseason Elo rating.</a:t>
            </a:r>
          </a:p>
        </p:txBody>
      </p:sp>
      <p:pic>
        <p:nvPicPr>
          <p:cNvPr id="21" name="Picture 20" descr="Chart, line chart&#10;&#10;Description automatically generated">
            <a:extLst>
              <a:ext uri="{FF2B5EF4-FFF2-40B4-BE49-F238E27FC236}">
                <a16:creationId xmlns:a16="http://schemas.microsoft.com/office/drawing/2014/main" id="{3AE1B8FC-F178-3246-A035-7BACBE3477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3399" y="1639495"/>
            <a:ext cx="8585200" cy="5016500"/>
          </a:xfrm>
          <a:prstGeom prst="rect">
            <a:avLst/>
          </a:prstGeom>
        </p:spPr>
      </p:pic>
      <p:pic>
        <p:nvPicPr>
          <p:cNvPr id="23" name="Picture 22">
            <a:extLst>
              <a:ext uri="{FF2B5EF4-FFF2-40B4-BE49-F238E27FC236}">
                <a16:creationId xmlns:a16="http://schemas.microsoft.com/office/drawing/2014/main" id="{AD650884-6AE9-234C-8D64-7ACA3DFCC4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9587" y="4943475"/>
            <a:ext cx="3588752" cy="440130"/>
          </a:xfrm>
          <a:prstGeom prst="rect">
            <a:avLst/>
          </a:prstGeom>
        </p:spPr>
      </p:pic>
      <p:cxnSp>
        <p:nvCxnSpPr>
          <p:cNvPr id="24" name="Straight Arrow Connector 23">
            <a:extLst>
              <a:ext uri="{FF2B5EF4-FFF2-40B4-BE49-F238E27FC236}">
                <a16:creationId xmlns:a16="http://schemas.microsoft.com/office/drawing/2014/main" id="{093DC28A-5E68-9140-9171-95A9BC9BCEF9}"/>
              </a:ext>
            </a:extLst>
          </p:cNvPr>
          <p:cNvCxnSpPr/>
          <p:nvPr/>
        </p:nvCxnSpPr>
        <p:spPr>
          <a:xfrm flipH="1" flipV="1">
            <a:off x="3171825" y="2572953"/>
            <a:ext cx="200025" cy="21962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09C22C28-FA9E-8B41-89B8-74733583D6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2348" y="2352888"/>
            <a:ext cx="3588752" cy="440130"/>
          </a:xfrm>
          <a:prstGeom prst="rect">
            <a:avLst/>
          </a:prstGeom>
        </p:spPr>
      </p:pic>
      <p:cxnSp>
        <p:nvCxnSpPr>
          <p:cNvPr id="27" name="Straight Arrow Connector 26">
            <a:extLst>
              <a:ext uri="{FF2B5EF4-FFF2-40B4-BE49-F238E27FC236}">
                <a16:creationId xmlns:a16="http://schemas.microsoft.com/office/drawing/2014/main" id="{58E0E8D3-C19D-9B47-B615-E69DBE5DE88E}"/>
              </a:ext>
            </a:extLst>
          </p:cNvPr>
          <p:cNvCxnSpPr/>
          <p:nvPr/>
        </p:nvCxnSpPr>
        <p:spPr>
          <a:xfrm>
            <a:off x="9686926" y="3014662"/>
            <a:ext cx="185737" cy="19288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808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51FC7-E2F6-FB44-835F-68D212578579}"/>
              </a:ext>
            </a:extLst>
          </p:cNvPr>
          <p:cNvSpPr>
            <a:spLocks noGrp="1"/>
          </p:cNvSpPr>
          <p:nvPr>
            <p:ph type="title"/>
          </p:nvPr>
        </p:nvSpPr>
        <p:spPr/>
        <p:txBody>
          <a:bodyPr/>
          <a:lstStyle/>
          <a:p>
            <a:r>
              <a:rPr lang="en-US" dirty="0"/>
              <a:t>Analysis of Underachieving Team</a:t>
            </a:r>
          </a:p>
        </p:txBody>
      </p:sp>
      <p:pic>
        <p:nvPicPr>
          <p:cNvPr id="4" name="Picture 4" descr="NBA unveils full 2018-19 season schedule | NBA.com">
            <a:extLst>
              <a:ext uri="{FF2B5EF4-FFF2-40B4-BE49-F238E27FC236}">
                <a16:creationId xmlns:a16="http://schemas.microsoft.com/office/drawing/2014/main" id="{8B301044-EAFA-1C46-B0ED-99FD2D2DF29A}"/>
              </a:ext>
            </a:extLst>
          </p:cNvPr>
          <p:cNvPicPr>
            <a:picLocks noChangeAspect="1" noChangeArrowheads="1"/>
          </p:cNvPicPr>
          <p:nvPr/>
        </p:nvPicPr>
        <p:blipFill>
          <a:blip r:embed="rId2">
            <a:alphaModFix amt="12000"/>
            <a:extLst>
              <a:ext uri="{28A0092B-C50C-407E-A947-70E740481C1C}">
                <a14:useLocalDpi xmlns:a14="http://schemas.microsoft.com/office/drawing/2010/main" val="0"/>
              </a:ext>
            </a:extLst>
          </a:blip>
          <a:srcRect/>
          <a:stretch>
            <a:fillRect/>
          </a:stretch>
        </p:blipFill>
        <p:spPr bwMode="auto">
          <a:xfrm>
            <a:off x="24514" y="37862"/>
            <a:ext cx="12142971" cy="6830422"/>
          </a:xfrm>
          <a:prstGeom prst="rect">
            <a:avLst/>
          </a:prstGeom>
          <a:noFill/>
        </p:spPr>
      </p:pic>
      <p:sp>
        <p:nvSpPr>
          <p:cNvPr id="13" name="Content Placeholder 2">
            <a:extLst>
              <a:ext uri="{FF2B5EF4-FFF2-40B4-BE49-F238E27FC236}">
                <a16:creationId xmlns:a16="http://schemas.microsoft.com/office/drawing/2014/main" id="{28C1029E-DADF-4041-8969-B36078F8DD33}"/>
              </a:ext>
            </a:extLst>
          </p:cNvPr>
          <p:cNvSpPr>
            <a:spLocks noGrp="1"/>
          </p:cNvSpPr>
          <p:nvPr>
            <p:ph idx="1"/>
          </p:nvPr>
        </p:nvSpPr>
        <p:spPr>
          <a:xfrm>
            <a:off x="165006" y="827593"/>
            <a:ext cx="11871159" cy="5989320"/>
          </a:xfrm>
        </p:spPr>
        <p:txBody>
          <a:bodyPr>
            <a:normAutofit/>
          </a:bodyPr>
          <a:lstStyle/>
          <a:p>
            <a:pPr marL="0" indent="0">
              <a:buNone/>
            </a:pPr>
            <a:r>
              <a:rPr lang="en-US" dirty="0"/>
              <a:t>From the relevant statistics before (four factors model), the Pelican’s predicted wins according to the model was 38.42273. They recorded 33 wins in the actual season which is 5.42273 less games than predicted. </a:t>
            </a:r>
          </a:p>
          <a:p>
            <a:pPr marL="0" indent="0">
              <a:buNone/>
            </a:pPr>
            <a:endParaRPr lang="en-US" dirty="0"/>
          </a:p>
          <a:p>
            <a:pPr marL="0" indent="0">
              <a:buNone/>
            </a:pPr>
            <a:r>
              <a:rPr lang="en-US" dirty="0"/>
              <a:t>Given that the Elo rating decreased from the beginning and end of the season and that the actual win total was significantly less than the predicted win total, it can be assumed that the Pelicans were an underachieving team in the 2018-2019 season. </a:t>
            </a:r>
          </a:p>
        </p:txBody>
      </p:sp>
    </p:spTree>
    <p:extLst>
      <p:ext uri="{BB962C8B-B14F-4D97-AF65-F5344CB8AC3E}">
        <p14:creationId xmlns:p14="http://schemas.microsoft.com/office/powerpoint/2010/main" val="2504335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C3A00-431B-2E4C-9D9D-C931049397D9}"/>
              </a:ext>
            </a:extLst>
          </p:cNvPr>
          <p:cNvSpPr>
            <a:spLocks noGrp="1"/>
          </p:cNvSpPr>
          <p:nvPr>
            <p:ph type="title"/>
          </p:nvPr>
        </p:nvSpPr>
        <p:spPr/>
        <p:txBody>
          <a:bodyPr/>
          <a:lstStyle/>
          <a:p>
            <a:r>
              <a:rPr lang="en-US" dirty="0"/>
              <a:t>Conclusions/Takeaways</a:t>
            </a:r>
          </a:p>
        </p:txBody>
      </p:sp>
      <p:pic>
        <p:nvPicPr>
          <p:cNvPr id="4" name="Picture 4" descr="NBA unveils full 2018-19 season schedule | NBA.com">
            <a:extLst>
              <a:ext uri="{FF2B5EF4-FFF2-40B4-BE49-F238E27FC236}">
                <a16:creationId xmlns:a16="http://schemas.microsoft.com/office/drawing/2014/main" id="{28D4867A-0611-5D4A-95CD-7599D0BB35C3}"/>
              </a:ext>
            </a:extLst>
          </p:cNvPr>
          <p:cNvPicPr>
            <a:picLocks noChangeAspect="1" noChangeArrowheads="1"/>
          </p:cNvPicPr>
          <p:nvPr/>
        </p:nvPicPr>
        <p:blipFill>
          <a:blip r:embed="rId2">
            <a:alphaModFix amt="12000"/>
            <a:extLst>
              <a:ext uri="{28A0092B-C50C-407E-A947-70E740481C1C}">
                <a14:useLocalDpi xmlns:a14="http://schemas.microsoft.com/office/drawing/2010/main" val="0"/>
              </a:ext>
            </a:extLst>
          </a:blip>
          <a:srcRect/>
          <a:stretch>
            <a:fillRect/>
          </a:stretch>
        </p:blipFill>
        <p:spPr bwMode="auto">
          <a:xfrm>
            <a:off x="48769" y="13716"/>
            <a:ext cx="12143231" cy="6830568"/>
          </a:xfrm>
          <a:prstGeom prst="rect">
            <a:avLst/>
          </a:prstGeom>
          <a:noFill/>
        </p:spPr>
      </p:pic>
      <p:sp>
        <p:nvSpPr>
          <p:cNvPr id="7" name="Content Placeholder 2">
            <a:extLst>
              <a:ext uri="{FF2B5EF4-FFF2-40B4-BE49-F238E27FC236}">
                <a16:creationId xmlns:a16="http://schemas.microsoft.com/office/drawing/2014/main" id="{4E8A5063-62AD-1149-8848-1542FA893491}"/>
              </a:ext>
            </a:extLst>
          </p:cNvPr>
          <p:cNvSpPr>
            <a:spLocks noGrp="1"/>
          </p:cNvSpPr>
          <p:nvPr>
            <p:ph idx="1"/>
          </p:nvPr>
        </p:nvSpPr>
        <p:spPr>
          <a:xfrm>
            <a:off x="165006" y="827593"/>
            <a:ext cx="11871159" cy="5989320"/>
          </a:xfrm>
        </p:spPr>
        <p:txBody>
          <a:bodyPr>
            <a:normAutofit lnSpcReduction="10000"/>
          </a:bodyPr>
          <a:lstStyle/>
          <a:p>
            <a:pPr marL="0" indent="0">
              <a:buNone/>
            </a:pPr>
            <a:r>
              <a:rPr lang="en-US" dirty="0"/>
              <a:t>The 2018-2019 NBA Season was full of major events with key injuries, players getting traded to different teams, and breakout performances from certain teams and players. Overall, the simulation did a decent job of predicting teams’ performances which can be seen by the correlation between actual wins and simulated wins (0.9424123). However, this value was lower than the simulation of the 2015-2016 NBA Season we did in class which shows that the 2018-2019 NBA Season was more unpredictable. Also, it was obvious that predicting playoffs were more difficult. For example, the simulation had the Bucks winning almost 1000 more times than the Raptors which were the actual champions. However, there were also teams that met expectations and teams that exceeded expectations which were explained by using other relevant statistics such as the four factors model.</a:t>
            </a:r>
          </a:p>
        </p:txBody>
      </p:sp>
    </p:spTree>
    <p:extLst>
      <p:ext uri="{BB962C8B-B14F-4D97-AF65-F5344CB8AC3E}">
        <p14:creationId xmlns:p14="http://schemas.microsoft.com/office/powerpoint/2010/main" val="3440728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F6278-1B64-B84B-AFDC-76DF7FAD7310}"/>
              </a:ext>
            </a:extLst>
          </p:cNvPr>
          <p:cNvSpPr>
            <a:spLocks noGrp="1"/>
          </p:cNvSpPr>
          <p:nvPr>
            <p:ph type="title"/>
          </p:nvPr>
        </p:nvSpPr>
        <p:spPr/>
        <p:txBody>
          <a:bodyPr/>
          <a:lstStyle/>
          <a:p>
            <a:r>
              <a:rPr lang="en-US" dirty="0"/>
              <a:t>Season Format</a:t>
            </a:r>
          </a:p>
        </p:txBody>
      </p:sp>
      <p:sp>
        <p:nvSpPr>
          <p:cNvPr id="3" name="Content Placeholder 2">
            <a:extLst>
              <a:ext uri="{FF2B5EF4-FFF2-40B4-BE49-F238E27FC236}">
                <a16:creationId xmlns:a16="http://schemas.microsoft.com/office/drawing/2014/main" id="{480BB31F-5376-434D-9065-C4049A6F2579}"/>
              </a:ext>
            </a:extLst>
          </p:cNvPr>
          <p:cNvSpPr>
            <a:spLocks noGrp="1"/>
          </p:cNvSpPr>
          <p:nvPr>
            <p:ph idx="1"/>
          </p:nvPr>
        </p:nvSpPr>
        <p:spPr/>
        <p:txBody>
          <a:bodyPr/>
          <a:lstStyle/>
          <a:p>
            <a:pPr marL="0" indent="0">
              <a:buNone/>
            </a:pPr>
            <a:r>
              <a:rPr lang="en-US" b="1" u="sng" dirty="0"/>
              <a:t>Regular Season Format:</a:t>
            </a:r>
          </a:p>
          <a:p>
            <a:pPr marL="0" indent="0">
              <a:buNone/>
            </a:pPr>
            <a:r>
              <a:rPr lang="en-US" dirty="0"/>
              <a:t>This season consisted of two conferences (East and West) and six divisions in total (Atlantic, Central, Southeast, Northwest, Pacific, and Southwest). Also, each division consists of five teams. Lastly, 82 regular season games were played by all the teams. </a:t>
            </a:r>
          </a:p>
          <a:p>
            <a:pPr marL="0" indent="0">
              <a:buNone/>
            </a:pPr>
            <a:r>
              <a:rPr lang="en-US" b="1" u="sng" dirty="0"/>
              <a:t>Playoff Format:</a:t>
            </a:r>
          </a:p>
          <a:p>
            <a:pPr marL="0" indent="0">
              <a:buNone/>
            </a:pPr>
            <a:r>
              <a:rPr lang="en-US" dirty="0"/>
              <a:t>Sixteen teams make the playoffs (eight from each conference) regardless of winning the division because they are seeded by the number of wins. Also, no teams get a bye to the second round of the playoffs. </a:t>
            </a:r>
          </a:p>
        </p:txBody>
      </p:sp>
      <p:pic>
        <p:nvPicPr>
          <p:cNvPr id="7" name="Picture 4" descr="NBA unveils full 2018-19 season schedule | NBA.com">
            <a:extLst>
              <a:ext uri="{FF2B5EF4-FFF2-40B4-BE49-F238E27FC236}">
                <a16:creationId xmlns:a16="http://schemas.microsoft.com/office/drawing/2014/main" id="{88A7A8C4-49A3-6B45-9CF6-17436A07B615}"/>
              </a:ext>
            </a:extLst>
          </p:cNvPr>
          <p:cNvPicPr>
            <a:picLocks noChangeAspect="1" noChangeArrowheads="1"/>
          </p:cNvPicPr>
          <p:nvPr/>
        </p:nvPicPr>
        <p:blipFill>
          <a:blip r:embed="rId3">
            <a:alphaModFix amt="12000"/>
            <a:extLst>
              <a:ext uri="{28A0092B-C50C-407E-A947-70E740481C1C}">
                <a14:useLocalDpi xmlns:a14="http://schemas.microsoft.com/office/drawing/2010/main" val="0"/>
              </a:ext>
            </a:extLst>
          </a:blip>
          <a:srcRect/>
          <a:stretch>
            <a:fillRect/>
          </a:stretch>
        </p:blipFill>
        <p:spPr bwMode="auto">
          <a:xfrm>
            <a:off x="24514" y="13789"/>
            <a:ext cx="12142971" cy="6830422"/>
          </a:xfrm>
          <a:prstGeom prst="rect">
            <a:avLst/>
          </a:prstGeom>
          <a:noFill/>
        </p:spPr>
      </p:pic>
    </p:spTree>
    <p:extLst>
      <p:ext uri="{BB962C8B-B14F-4D97-AF65-F5344CB8AC3E}">
        <p14:creationId xmlns:p14="http://schemas.microsoft.com/office/powerpoint/2010/main" val="3850094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D45AD-75B3-1C42-961F-AD803DEA6B3C}"/>
              </a:ext>
            </a:extLst>
          </p:cNvPr>
          <p:cNvSpPr>
            <a:spLocks noGrp="1"/>
          </p:cNvSpPr>
          <p:nvPr>
            <p:ph type="title"/>
          </p:nvPr>
        </p:nvSpPr>
        <p:spPr/>
        <p:txBody>
          <a:bodyPr/>
          <a:lstStyle/>
          <a:p>
            <a:r>
              <a:rPr lang="en-US" dirty="0"/>
              <a:t>Preseason Elo Ratings</a:t>
            </a:r>
          </a:p>
        </p:txBody>
      </p:sp>
      <p:sp>
        <p:nvSpPr>
          <p:cNvPr id="3" name="Content Placeholder 2">
            <a:extLst>
              <a:ext uri="{FF2B5EF4-FFF2-40B4-BE49-F238E27FC236}">
                <a16:creationId xmlns:a16="http://schemas.microsoft.com/office/drawing/2014/main" id="{BED8E284-C2A3-814E-B10C-33FED09E0D5A}"/>
              </a:ext>
            </a:extLst>
          </p:cNvPr>
          <p:cNvSpPr>
            <a:spLocks noGrp="1"/>
          </p:cNvSpPr>
          <p:nvPr>
            <p:ph idx="1"/>
          </p:nvPr>
        </p:nvSpPr>
        <p:spPr>
          <a:xfrm>
            <a:off x="0" y="830817"/>
            <a:ext cx="7950294" cy="5989320"/>
          </a:xfrm>
        </p:spPr>
        <p:txBody>
          <a:bodyPr>
            <a:normAutofit lnSpcReduction="10000"/>
          </a:bodyPr>
          <a:lstStyle/>
          <a:p>
            <a:pPr marL="0" indent="0">
              <a:buNone/>
            </a:pPr>
            <a:r>
              <a:rPr lang="en-US" dirty="0"/>
              <a:t>The table of the team’s preseason ratings show team name, conference, division, rating, and actual wins. </a:t>
            </a:r>
          </a:p>
          <a:p>
            <a:pPr marL="0" indent="0">
              <a:buNone/>
            </a:pPr>
            <a:r>
              <a:rPr lang="en-US" dirty="0"/>
              <a:t>The expected division winners are 76ers for the Atlantic, Heat for the Southeast, Cavaliers for the Central, Rockets for the Southwest, Jazz for the Northwest, and Warriors for the Pacific. </a:t>
            </a:r>
          </a:p>
          <a:p>
            <a:pPr marL="0" indent="0">
              <a:buNone/>
            </a:pPr>
            <a:r>
              <a:rPr lang="en-US" dirty="0"/>
              <a:t>The expected playoff teams are the Sixers, Raptors, Celtics, Cavs, Bucks, and Heat for the East and Warriors, Rockets, Jazz, Thunder, Pelicans, Nuggets, Trailblazers, and Spurs for the West.</a:t>
            </a:r>
          </a:p>
        </p:txBody>
      </p:sp>
      <p:pic>
        <p:nvPicPr>
          <p:cNvPr id="9" name="Picture 4" descr="NBA unveils full 2018-19 season schedule | NBA.com">
            <a:extLst>
              <a:ext uri="{FF2B5EF4-FFF2-40B4-BE49-F238E27FC236}">
                <a16:creationId xmlns:a16="http://schemas.microsoft.com/office/drawing/2014/main" id="{097EA3F1-AAD6-A349-BDF4-77C893B15B39}"/>
              </a:ext>
            </a:extLst>
          </p:cNvPr>
          <p:cNvPicPr>
            <a:picLocks noChangeAspect="1" noChangeArrowheads="1"/>
          </p:cNvPicPr>
          <p:nvPr/>
        </p:nvPicPr>
        <p:blipFill>
          <a:blip r:embed="rId3">
            <a:alphaModFix amt="12000"/>
            <a:extLst>
              <a:ext uri="{28A0092B-C50C-407E-A947-70E740481C1C}">
                <a14:useLocalDpi xmlns:a14="http://schemas.microsoft.com/office/drawing/2010/main" val="0"/>
              </a:ext>
            </a:extLst>
          </a:blip>
          <a:srcRect/>
          <a:stretch>
            <a:fillRect/>
          </a:stretch>
        </p:blipFill>
        <p:spPr bwMode="auto">
          <a:xfrm>
            <a:off x="0" y="-10285"/>
            <a:ext cx="12142971" cy="6830422"/>
          </a:xfrm>
          <a:prstGeom prst="rect">
            <a:avLst/>
          </a:prstGeom>
          <a:noFill/>
        </p:spPr>
      </p:pic>
      <p:pic>
        <p:nvPicPr>
          <p:cNvPr id="10" name="Picture 9" descr="Table&#10;&#10;Description automatically generated">
            <a:extLst>
              <a:ext uri="{FF2B5EF4-FFF2-40B4-BE49-F238E27FC236}">
                <a16:creationId xmlns:a16="http://schemas.microsoft.com/office/drawing/2014/main" id="{3F77E8CF-0C44-2D4C-8067-7EA4668BAF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3435" y="74233"/>
            <a:ext cx="4428565" cy="6709534"/>
          </a:xfrm>
          <a:prstGeom prst="rect">
            <a:avLst/>
          </a:prstGeom>
        </p:spPr>
      </p:pic>
    </p:spTree>
    <p:extLst>
      <p:ext uri="{BB962C8B-B14F-4D97-AF65-F5344CB8AC3E}">
        <p14:creationId xmlns:p14="http://schemas.microsoft.com/office/powerpoint/2010/main" val="4071751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EF237-9C69-C240-BD20-2372ECA491DF}"/>
              </a:ext>
            </a:extLst>
          </p:cNvPr>
          <p:cNvSpPr>
            <a:spLocks noGrp="1"/>
          </p:cNvSpPr>
          <p:nvPr>
            <p:ph type="title"/>
          </p:nvPr>
        </p:nvSpPr>
        <p:spPr/>
        <p:txBody>
          <a:bodyPr/>
          <a:lstStyle/>
          <a:p>
            <a:r>
              <a:rPr lang="en-US" dirty="0"/>
              <a:t>Simulated Regular Season Results</a:t>
            </a:r>
          </a:p>
        </p:txBody>
      </p:sp>
      <p:sp>
        <p:nvSpPr>
          <p:cNvPr id="3" name="Content Placeholder 2">
            <a:extLst>
              <a:ext uri="{FF2B5EF4-FFF2-40B4-BE49-F238E27FC236}">
                <a16:creationId xmlns:a16="http://schemas.microsoft.com/office/drawing/2014/main" id="{BE39B72E-9D49-FC4F-90B6-760781A65B06}"/>
              </a:ext>
            </a:extLst>
          </p:cNvPr>
          <p:cNvSpPr>
            <a:spLocks noGrp="1"/>
          </p:cNvSpPr>
          <p:nvPr>
            <p:ph idx="1"/>
          </p:nvPr>
        </p:nvSpPr>
        <p:spPr/>
        <p:txBody>
          <a:bodyPr/>
          <a:lstStyle/>
          <a:p>
            <a:pPr marL="0" indent="0">
              <a:buNone/>
            </a:pPr>
            <a:r>
              <a:rPr lang="en-US" dirty="0"/>
              <a:t>The teams’ average wins is shown in this table which reflects the teams’ performances in the regular season.</a:t>
            </a:r>
          </a:p>
        </p:txBody>
      </p:sp>
      <p:pic>
        <p:nvPicPr>
          <p:cNvPr id="8" name="Picture 4" descr="NBA unveils full 2018-19 season schedule | NBA.com">
            <a:extLst>
              <a:ext uri="{FF2B5EF4-FFF2-40B4-BE49-F238E27FC236}">
                <a16:creationId xmlns:a16="http://schemas.microsoft.com/office/drawing/2014/main" id="{074EDAB1-7764-5F4B-8400-2F66505D8FD7}"/>
              </a:ext>
            </a:extLst>
          </p:cNvPr>
          <p:cNvPicPr>
            <a:picLocks noChangeAspect="1" noChangeArrowheads="1"/>
          </p:cNvPicPr>
          <p:nvPr/>
        </p:nvPicPr>
        <p:blipFill>
          <a:blip r:embed="rId2">
            <a:alphaModFix amt="12000"/>
            <a:extLst>
              <a:ext uri="{28A0092B-C50C-407E-A947-70E740481C1C}">
                <a14:useLocalDpi xmlns:a14="http://schemas.microsoft.com/office/drawing/2010/main" val="0"/>
              </a:ext>
            </a:extLst>
          </a:blip>
          <a:srcRect/>
          <a:stretch>
            <a:fillRect/>
          </a:stretch>
        </p:blipFill>
        <p:spPr bwMode="auto">
          <a:xfrm>
            <a:off x="24513" y="13789"/>
            <a:ext cx="12142971" cy="6830422"/>
          </a:xfrm>
          <a:prstGeom prst="rect">
            <a:avLst/>
          </a:prstGeom>
          <a:noFill/>
        </p:spPr>
      </p:pic>
      <p:pic>
        <p:nvPicPr>
          <p:cNvPr id="9" name="Picture 8" descr="Table&#10;&#10;Description automatically generated">
            <a:extLst>
              <a:ext uri="{FF2B5EF4-FFF2-40B4-BE49-F238E27FC236}">
                <a16:creationId xmlns:a16="http://schemas.microsoft.com/office/drawing/2014/main" id="{4D6EB0E9-8434-8F40-B020-6C311FD62E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8048" y="1751137"/>
            <a:ext cx="8095903" cy="5065776"/>
          </a:xfrm>
          <a:prstGeom prst="rect">
            <a:avLst/>
          </a:prstGeom>
        </p:spPr>
      </p:pic>
    </p:spTree>
    <p:extLst>
      <p:ext uri="{BB962C8B-B14F-4D97-AF65-F5344CB8AC3E}">
        <p14:creationId xmlns:p14="http://schemas.microsoft.com/office/powerpoint/2010/main" val="2215497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4D21F-E2C2-1E49-AE22-01E3178B8471}"/>
              </a:ext>
            </a:extLst>
          </p:cNvPr>
          <p:cNvSpPr>
            <a:spLocks noGrp="1"/>
          </p:cNvSpPr>
          <p:nvPr>
            <p:ph type="title"/>
          </p:nvPr>
        </p:nvSpPr>
        <p:spPr/>
        <p:txBody>
          <a:bodyPr>
            <a:normAutofit fontScale="90000"/>
          </a:bodyPr>
          <a:lstStyle/>
          <a:p>
            <a:r>
              <a:rPr lang="en-US" dirty="0"/>
              <a:t>Comparison of Simulated and Actual Regular Seasons</a:t>
            </a:r>
          </a:p>
        </p:txBody>
      </p:sp>
      <p:pic>
        <p:nvPicPr>
          <p:cNvPr id="7" name="Picture 4" descr="NBA unveils full 2018-19 season schedule | NBA.com">
            <a:extLst>
              <a:ext uri="{FF2B5EF4-FFF2-40B4-BE49-F238E27FC236}">
                <a16:creationId xmlns:a16="http://schemas.microsoft.com/office/drawing/2014/main" id="{DC98E0F1-A73A-2B4E-B393-85B15DAA918B}"/>
              </a:ext>
            </a:extLst>
          </p:cNvPr>
          <p:cNvPicPr>
            <a:picLocks noChangeAspect="1" noChangeArrowheads="1"/>
          </p:cNvPicPr>
          <p:nvPr/>
        </p:nvPicPr>
        <p:blipFill>
          <a:blip r:embed="rId2">
            <a:alphaModFix amt="12000"/>
            <a:extLst>
              <a:ext uri="{28A0092B-C50C-407E-A947-70E740481C1C}">
                <a14:useLocalDpi xmlns:a14="http://schemas.microsoft.com/office/drawing/2010/main" val="0"/>
              </a:ext>
            </a:extLst>
          </a:blip>
          <a:srcRect/>
          <a:stretch>
            <a:fillRect/>
          </a:stretch>
        </p:blipFill>
        <p:spPr bwMode="auto">
          <a:xfrm>
            <a:off x="49029" y="13789"/>
            <a:ext cx="12142971" cy="6830422"/>
          </a:xfrm>
          <a:prstGeom prst="rect">
            <a:avLst/>
          </a:prstGeom>
          <a:noFill/>
        </p:spPr>
      </p:pic>
      <p:pic>
        <p:nvPicPr>
          <p:cNvPr id="10" name="Picture 9" descr="Chart, histogram&#10;&#10;Description automatically generated">
            <a:extLst>
              <a:ext uri="{FF2B5EF4-FFF2-40B4-BE49-F238E27FC236}">
                <a16:creationId xmlns:a16="http://schemas.microsoft.com/office/drawing/2014/main" id="{C1BEEAF0-0B3B-3443-BB91-91B18BF45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17082"/>
            <a:ext cx="6096000" cy="3864429"/>
          </a:xfrm>
          <a:prstGeom prst="rect">
            <a:avLst/>
          </a:prstGeom>
        </p:spPr>
      </p:pic>
      <p:pic>
        <p:nvPicPr>
          <p:cNvPr id="12" name="Picture 11" descr="Chart, histogram&#10;&#10;Description automatically generated">
            <a:extLst>
              <a:ext uri="{FF2B5EF4-FFF2-40B4-BE49-F238E27FC236}">
                <a16:creationId xmlns:a16="http://schemas.microsoft.com/office/drawing/2014/main" id="{41098A24-306F-4148-AB25-80A00D174D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817082"/>
            <a:ext cx="6096001" cy="3864429"/>
          </a:xfrm>
          <a:prstGeom prst="rect">
            <a:avLst/>
          </a:prstGeom>
        </p:spPr>
      </p:pic>
      <p:sp>
        <p:nvSpPr>
          <p:cNvPr id="13" name="TextBox 12">
            <a:extLst>
              <a:ext uri="{FF2B5EF4-FFF2-40B4-BE49-F238E27FC236}">
                <a16:creationId xmlns:a16="http://schemas.microsoft.com/office/drawing/2014/main" id="{86C4A29A-E268-2644-BA2A-E9597EBF6E22}"/>
              </a:ext>
            </a:extLst>
          </p:cNvPr>
          <p:cNvSpPr txBox="1"/>
          <p:nvPr/>
        </p:nvSpPr>
        <p:spPr>
          <a:xfrm>
            <a:off x="102431" y="5437124"/>
            <a:ext cx="11987136" cy="954107"/>
          </a:xfrm>
          <a:prstGeom prst="rect">
            <a:avLst/>
          </a:prstGeom>
          <a:noFill/>
        </p:spPr>
        <p:txBody>
          <a:bodyPr wrap="square" rtlCol="0">
            <a:spAutoFit/>
          </a:bodyPr>
          <a:lstStyle/>
          <a:p>
            <a:pPr algn="ctr"/>
            <a:r>
              <a:rPr lang="en-US" sz="2800" dirty="0">
                <a:latin typeface="Franklin Gothic Medium" panose="020B0603020102020204" pitchFamily="34" charset="0"/>
              </a:rPr>
              <a:t>Overall, there were slightly more teams that performed better in real life than in the simulation.   </a:t>
            </a:r>
          </a:p>
        </p:txBody>
      </p:sp>
    </p:spTree>
    <p:extLst>
      <p:ext uri="{BB962C8B-B14F-4D97-AF65-F5344CB8AC3E}">
        <p14:creationId xmlns:p14="http://schemas.microsoft.com/office/powerpoint/2010/main" val="1063489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4D21F-E2C2-1E49-AE22-01E3178B8471}"/>
              </a:ext>
            </a:extLst>
          </p:cNvPr>
          <p:cNvSpPr>
            <a:spLocks noGrp="1"/>
          </p:cNvSpPr>
          <p:nvPr>
            <p:ph type="title"/>
          </p:nvPr>
        </p:nvSpPr>
        <p:spPr/>
        <p:txBody>
          <a:bodyPr>
            <a:normAutofit fontScale="90000"/>
          </a:bodyPr>
          <a:lstStyle/>
          <a:p>
            <a:r>
              <a:rPr lang="en-US" dirty="0"/>
              <a:t>Comparison of Simulated and Actual Regular Seasons</a:t>
            </a:r>
          </a:p>
        </p:txBody>
      </p:sp>
      <p:pic>
        <p:nvPicPr>
          <p:cNvPr id="8" name="Picture 4" descr="NBA unveils full 2018-19 season schedule | NBA.com">
            <a:extLst>
              <a:ext uri="{FF2B5EF4-FFF2-40B4-BE49-F238E27FC236}">
                <a16:creationId xmlns:a16="http://schemas.microsoft.com/office/drawing/2014/main" id="{A7A415DB-A125-3B48-942B-A41B0181D945}"/>
              </a:ext>
            </a:extLst>
          </p:cNvPr>
          <p:cNvPicPr>
            <a:picLocks noChangeAspect="1" noChangeArrowheads="1"/>
          </p:cNvPicPr>
          <p:nvPr/>
        </p:nvPicPr>
        <p:blipFill>
          <a:blip r:embed="rId2">
            <a:alphaModFix amt="12000"/>
            <a:extLst>
              <a:ext uri="{28A0092B-C50C-407E-A947-70E740481C1C}">
                <a14:useLocalDpi xmlns:a14="http://schemas.microsoft.com/office/drawing/2010/main" val="0"/>
              </a:ext>
            </a:extLst>
          </a:blip>
          <a:srcRect/>
          <a:stretch>
            <a:fillRect/>
          </a:stretch>
        </p:blipFill>
        <p:spPr bwMode="auto">
          <a:xfrm>
            <a:off x="49029" y="37862"/>
            <a:ext cx="12142971" cy="6830422"/>
          </a:xfrm>
          <a:prstGeom prst="rect">
            <a:avLst/>
          </a:prstGeom>
          <a:noFill/>
        </p:spPr>
      </p:pic>
      <p:pic>
        <p:nvPicPr>
          <p:cNvPr id="9" name="Picture 8" descr="Chart, scatter chart&#10;&#10;Description automatically generated">
            <a:extLst>
              <a:ext uri="{FF2B5EF4-FFF2-40B4-BE49-F238E27FC236}">
                <a16:creationId xmlns:a16="http://schemas.microsoft.com/office/drawing/2014/main" id="{24A40846-7E8B-394E-8702-D9CA3D48E1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1617" y="816321"/>
            <a:ext cx="8128766" cy="5040074"/>
          </a:xfrm>
          <a:prstGeom prst="rect">
            <a:avLst/>
          </a:prstGeom>
        </p:spPr>
      </p:pic>
      <p:sp>
        <p:nvSpPr>
          <p:cNvPr id="10" name="TextBox 9">
            <a:extLst>
              <a:ext uri="{FF2B5EF4-FFF2-40B4-BE49-F238E27FC236}">
                <a16:creationId xmlns:a16="http://schemas.microsoft.com/office/drawing/2014/main" id="{06A4E956-DAEC-3B4D-98E8-CCBBA0C31548}"/>
              </a:ext>
            </a:extLst>
          </p:cNvPr>
          <p:cNvSpPr txBox="1"/>
          <p:nvPr/>
        </p:nvSpPr>
        <p:spPr>
          <a:xfrm>
            <a:off x="102431" y="5833940"/>
            <a:ext cx="11987136" cy="954107"/>
          </a:xfrm>
          <a:prstGeom prst="rect">
            <a:avLst/>
          </a:prstGeom>
          <a:noFill/>
        </p:spPr>
        <p:txBody>
          <a:bodyPr wrap="square" rtlCol="0">
            <a:spAutoFit/>
          </a:bodyPr>
          <a:lstStyle/>
          <a:p>
            <a:pPr algn="ctr"/>
            <a:r>
              <a:rPr lang="en-US" sz="2800" dirty="0">
                <a:latin typeface="Franklin Gothic Medium" panose="020B0603020102020204" pitchFamily="34" charset="0"/>
              </a:rPr>
              <a:t>There seems to be a strong positive linear relationship between the actual wins and simulated wins. Also, the correlation between the two is 0.9424123</a:t>
            </a:r>
          </a:p>
        </p:txBody>
      </p:sp>
    </p:spTree>
    <p:extLst>
      <p:ext uri="{BB962C8B-B14F-4D97-AF65-F5344CB8AC3E}">
        <p14:creationId xmlns:p14="http://schemas.microsoft.com/office/powerpoint/2010/main" val="181536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4D21F-E2C2-1E49-AE22-01E3178B8471}"/>
              </a:ext>
            </a:extLst>
          </p:cNvPr>
          <p:cNvSpPr>
            <a:spLocks noGrp="1"/>
          </p:cNvSpPr>
          <p:nvPr>
            <p:ph type="title"/>
          </p:nvPr>
        </p:nvSpPr>
        <p:spPr/>
        <p:txBody>
          <a:bodyPr>
            <a:normAutofit fontScale="90000"/>
          </a:bodyPr>
          <a:lstStyle/>
          <a:p>
            <a:r>
              <a:rPr lang="en-US" dirty="0"/>
              <a:t>Comparison of Simulated and Actual Regular Seasons</a:t>
            </a:r>
          </a:p>
        </p:txBody>
      </p:sp>
      <p:pic>
        <p:nvPicPr>
          <p:cNvPr id="10" name="Picture 4" descr="NBA unveils full 2018-19 season schedule | NBA.com">
            <a:extLst>
              <a:ext uri="{FF2B5EF4-FFF2-40B4-BE49-F238E27FC236}">
                <a16:creationId xmlns:a16="http://schemas.microsoft.com/office/drawing/2014/main" id="{65B76F34-2F6F-774C-B3A3-C9270C98D0A2}"/>
              </a:ext>
            </a:extLst>
          </p:cNvPr>
          <p:cNvPicPr>
            <a:picLocks noChangeAspect="1" noChangeArrowheads="1"/>
          </p:cNvPicPr>
          <p:nvPr/>
        </p:nvPicPr>
        <p:blipFill>
          <a:blip r:embed="rId3">
            <a:alphaModFix amt="12000"/>
            <a:extLst>
              <a:ext uri="{28A0092B-C50C-407E-A947-70E740481C1C}">
                <a14:useLocalDpi xmlns:a14="http://schemas.microsoft.com/office/drawing/2010/main" val="0"/>
              </a:ext>
            </a:extLst>
          </a:blip>
          <a:srcRect/>
          <a:stretch>
            <a:fillRect/>
          </a:stretch>
        </p:blipFill>
        <p:spPr bwMode="auto">
          <a:xfrm>
            <a:off x="0" y="40601"/>
            <a:ext cx="12142971" cy="6830422"/>
          </a:xfrm>
          <a:prstGeom prst="rect">
            <a:avLst/>
          </a:prstGeom>
          <a:noFill/>
        </p:spPr>
      </p:pic>
      <p:sp>
        <p:nvSpPr>
          <p:cNvPr id="15" name="TextBox 14">
            <a:extLst>
              <a:ext uri="{FF2B5EF4-FFF2-40B4-BE49-F238E27FC236}">
                <a16:creationId xmlns:a16="http://schemas.microsoft.com/office/drawing/2014/main" id="{39EED9DD-D522-1348-8C7A-2F9A2BD789CE}"/>
              </a:ext>
            </a:extLst>
          </p:cNvPr>
          <p:cNvSpPr txBox="1"/>
          <p:nvPr/>
        </p:nvSpPr>
        <p:spPr>
          <a:xfrm>
            <a:off x="102431" y="5085627"/>
            <a:ext cx="11987136" cy="1815882"/>
          </a:xfrm>
          <a:prstGeom prst="rect">
            <a:avLst/>
          </a:prstGeom>
          <a:noFill/>
        </p:spPr>
        <p:txBody>
          <a:bodyPr wrap="square" rtlCol="0">
            <a:spAutoFit/>
          </a:bodyPr>
          <a:lstStyle/>
          <a:p>
            <a:pPr algn="ctr"/>
            <a:r>
              <a:rPr lang="en-US" sz="2800" dirty="0">
                <a:latin typeface="Franklin Gothic Medium" panose="020B0603020102020204" pitchFamily="34" charset="0"/>
              </a:rPr>
              <a:t>The median of the actual wins in the East is greater than the median of the simulated wins in the East. This is also evident in the West. Comparing the actual wins and simulated wins for each division, there are lots of differences such as the changes in skew and median.</a:t>
            </a:r>
          </a:p>
        </p:txBody>
      </p:sp>
      <p:pic>
        <p:nvPicPr>
          <p:cNvPr id="19" name="Picture 18" descr="Chart, box and whisker chart&#10;&#10;Description automatically generated">
            <a:extLst>
              <a:ext uri="{FF2B5EF4-FFF2-40B4-BE49-F238E27FC236}">
                <a16:creationId xmlns:a16="http://schemas.microsoft.com/office/drawing/2014/main" id="{434459BC-36F6-D243-A21D-E35881281A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818266"/>
            <a:ext cx="3440398" cy="2067257"/>
          </a:xfrm>
          <a:prstGeom prst="rect">
            <a:avLst/>
          </a:prstGeom>
        </p:spPr>
      </p:pic>
      <p:pic>
        <p:nvPicPr>
          <p:cNvPr id="21" name="Picture 20" descr="Chart, waterfall chart, box and whisker chart&#10;&#10;Description automatically generated">
            <a:extLst>
              <a:ext uri="{FF2B5EF4-FFF2-40B4-BE49-F238E27FC236}">
                <a16:creationId xmlns:a16="http://schemas.microsoft.com/office/drawing/2014/main" id="{C78901AE-69ED-DA49-91C7-4CB9E8CC22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999" y="2887583"/>
            <a:ext cx="3440398" cy="2067257"/>
          </a:xfrm>
          <a:prstGeom prst="rect">
            <a:avLst/>
          </a:prstGeom>
        </p:spPr>
      </p:pic>
      <p:pic>
        <p:nvPicPr>
          <p:cNvPr id="23" name="Picture 22" descr="Chart, box and whisker chart&#10;&#10;Description automatically generated">
            <a:extLst>
              <a:ext uri="{FF2B5EF4-FFF2-40B4-BE49-F238E27FC236}">
                <a16:creationId xmlns:a16="http://schemas.microsoft.com/office/drawing/2014/main" id="{964F49DB-1120-684B-998E-01E542DDDC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5601" y="813195"/>
            <a:ext cx="3440398" cy="2067257"/>
          </a:xfrm>
          <a:prstGeom prst="rect">
            <a:avLst/>
          </a:prstGeom>
        </p:spPr>
      </p:pic>
      <p:pic>
        <p:nvPicPr>
          <p:cNvPr id="25" name="Picture 24" descr="Chart, box and whisker chart&#10;&#10;Description automatically generated">
            <a:extLst>
              <a:ext uri="{FF2B5EF4-FFF2-40B4-BE49-F238E27FC236}">
                <a16:creationId xmlns:a16="http://schemas.microsoft.com/office/drawing/2014/main" id="{5691C4B1-761D-3D42-9BA4-805BDF74B8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55601" y="2878287"/>
            <a:ext cx="3440398" cy="2067257"/>
          </a:xfrm>
          <a:prstGeom prst="rect">
            <a:avLst/>
          </a:prstGeom>
        </p:spPr>
      </p:pic>
    </p:spTree>
    <p:extLst>
      <p:ext uri="{BB962C8B-B14F-4D97-AF65-F5344CB8AC3E}">
        <p14:creationId xmlns:p14="http://schemas.microsoft.com/office/powerpoint/2010/main" val="808421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4D21F-E2C2-1E49-AE22-01E3178B8471}"/>
              </a:ext>
            </a:extLst>
          </p:cNvPr>
          <p:cNvSpPr>
            <a:spLocks noGrp="1"/>
          </p:cNvSpPr>
          <p:nvPr>
            <p:ph type="title"/>
          </p:nvPr>
        </p:nvSpPr>
        <p:spPr/>
        <p:txBody>
          <a:bodyPr>
            <a:normAutofit/>
          </a:bodyPr>
          <a:lstStyle/>
          <a:p>
            <a:r>
              <a:rPr lang="en-US" dirty="0"/>
              <a:t>Discussion of Regular Season Results</a:t>
            </a:r>
          </a:p>
        </p:txBody>
      </p:sp>
      <p:pic>
        <p:nvPicPr>
          <p:cNvPr id="4" name="Picture 4" descr="NBA unveils full 2018-19 season schedule | NBA.com">
            <a:extLst>
              <a:ext uri="{FF2B5EF4-FFF2-40B4-BE49-F238E27FC236}">
                <a16:creationId xmlns:a16="http://schemas.microsoft.com/office/drawing/2014/main" id="{EF139B31-8E17-6548-AC59-1B2F5A54952C}"/>
              </a:ext>
            </a:extLst>
          </p:cNvPr>
          <p:cNvPicPr>
            <a:picLocks noChangeAspect="1" noChangeArrowheads="1"/>
          </p:cNvPicPr>
          <p:nvPr/>
        </p:nvPicPr>
        <p:blipFill>
          <a:blip r:embed="rId2">
            <a:alphaModFix amt="12000"/>
            <a:extLst>
              <a:ext uri="{28A0092B-C50C-407E-A947-70E740481C1C}">
                <a14:useLocalDpi xmlns:a14="http://schemas.microsoft.com/office/drawing/2010/main" val="0"/>
              </a:ext>
            </a:extLst>
          </a:blip>
          <a:srcRect/>
          <a:stretch>
            <a:fillRect/>
          </a:stretch>
        </p:blipFill>
        <p:spPr bwMode="auto">
          <a:xfrm>
            <a:off x="24514" y="13789"/>
            <a:ext cx="12142971" cy="6830422"/>
          </a:xfrm>
          <a:prstGeom prst="rect">
            <a:avLst/>
          </a:prstGeom>
          <a:noFill/>
        </p:spPr>
      </p:pic>
      <p:sp>
        <p:nvSpPr>
          <p:cNvPr id="7" name="Content Placeholder 2">
            <a:extLst>
              <a:ext uri="{FF2B5EF4-FFF2-40B4-BE49-F238E27FC236}">
                <a16:creationId xmlns:a16="http://schemas.microsoft.com/office/drawing/2014/main" id="{81146B7B-9127-3A48-B8A1-BE440BB97EDF}"/>
              </a:ext>
            </a:extLst>
          </p:cNvPr>
          <p:cNvSpPr>
            <a:spLocks noGrp="1"/>
          </p:cNvSpPr>
          <p:nvPr>
            <p:ph idx="1"/>
          </p:nvPr>
        </p:nvSpPr>
        <p:spPr>
          <a:xfrm>
            <a:off x="165006" y="827593"/>
            <a:ext cx="11871159" cy="5989320"/>
          </a:xfrm>
        </p:spPr>
        <p:txBody>
          <a:bodyPr>
            <a:normAutofit/>
          </a:bodyPr>
          <a:lstStyle/>
          <a:p>
            <a:pPr marL="0" indent="0">
              <a:buNone/>
            </a:pPr>
            <a:r>
              <a:rPr lang="en-US" dirty="0"/>
              <a:t>The teams that </a:t>
            </a:r>
            <a:r>
              <a:rPr lang="en-US" b="1" dirty="0"/>
              <a:t>performed very close to expectations </a:t>
            </a:r>
            <a:r>
              <a:rPr lang="en-US" dirty="0"/>
              <a:t>are the Warriors, Heat, Suns, 76ers, Thunder, Hornets, Mavericks, and Rockets.</a:t>
            </a:r>
          </a:p>
          <a:p>
            <a:pPr marL="0" indent="0">
              <a:buNone/>
            </a:pPr>
            <a:r>
              <a:rPr lang="en-US" dirty="0"/>
              <a:t>The team that </a:t>
            </a:r>
            <a:r>
              <a:rPr lang="en-US" b="1" dirty="0"/>
              <a:t>won their division but did so infrequently </a:t>
            </a:r>
            <a:r>
              <a:rPr lang="en-US" dirty="0"/>
              <a:t>in the simulation was the Orlando Magic. The simulation had three other teams in its division have more division titles.</a:t>
            </a:r>
          </a:p>
          <a:p>
            <a:pPr marL="0" indent="0">
              <a:buNone/>
            </a:pPr>
            <a:r>
              <a:rPr lang="en-US" dirty="0"/>
              <a:t>The Pistons, Magic, and Nets </a:t>
            </a:r>
            <a:r>
              <a:rPr lang="en-US" b="1" dirty="0"/>
              <a:t>made the playoffs but did so infrequently in the simulation.</a:t>
            </a:r>
            <a:r>
              <a:rPr lang="en-US" dirty="0"/>
              <a:t> The Pistons made the playoffs as the last seed in the simulation. Also, it had the Heat and Hornets making the playoffs instead of the Magic and Nets.</a:t>
            </a:r>
          </a:p>
        </p:txBody>
      </p:sp>
    </p:spTree>
    <p:extLst>
      <p:ext uri="{BB962C8B-B14F-4D97-AF65-F5344CB8AC3E}">
        <p14:creationId xmlns:p14="http://schemas.microsoft.com/office/powerpoint/2010/main" val="152507421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F8F8973-72B5-49BA-818E-D959AFB4A8E9}" vid="{76714357-212D-4BD5-B77D-38BE8640A3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Pitt Sports Template</Template>
  <TotalTime>7887</TotalTime>
  <Words>1523</Words>
  <Application>Microsoft Macintosh PowerPoint</Application>
  <PresentationFormat>Widescreen</PresentationFormat>
  <Paragraphs>80</Paragraphs>
  <Slides>22</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Cambria</vt:lpstr>
      <vt:lpstr>Franklin Gothic Book</vt:lpstr>
      <vt:lpstr>Franklin Gothic Medium</vt:lpstr>
      <vt:lpstr>Gill Sans MT</vt:lpstr>
      <vt:lpstr>Wingdings</vt:lpstr>
      <vt:lpstr>Office Theme</vt:lpstr>
      <vt:lpstr>2018-2019 NBA Season</vt:lpstr>
      <vt:lpstr>Season Overview</vt:lpstr>
      <vt:lpstr>Season Format</vt:lpstr>
      <vt:lpstr>Preseason Elo Ratings</vt:lpstr>
      <vt:lpstr>Simulated Regular Season Results</vt:lpstr>
      <vt:lpstr>Comparison of Simulated and Actual Regular Seasons</vt:lpstr>
      <vt:lpstr>Comparison of Simulated and Actual Regular Seasons</vt:lpstr>
      <vt:lpstr>Comparison of Simulated and Actual Regular Seasons</vt:lpstr>
      <vt:lpstr>Discussion of Regular Season Results</vt:lpstr>
      <vt:lpstr>Simulated Playoff Results</vt:lpstr>
      <vt:lpstr>Simulated Playoff Results</vt:lpstr>
      <vt:lpstr>Actual Playoff Bracket</vt:lpstr>
      <vt:lpstr>Comparison of Simulated and Actual Playoffs</vt:lpstr>
      <vt:lpstr>Three Teams Overview</vt:lpstr>
      <vt:lpstr>Relevant Statistics</vt:lpstr>
      <vt:lpstr>Analysis of Average Team</vt:lpstr>
      <vt:lpstr>Analysis of Average Team</vt:lpstr>
      <vt:lpstr>Analysis of Overachieving Team</vt:lpstr>
      <vt:lpstr>Analysis of Overachieving Team</vt:lpstr>
      <vt:lpstr>Analysis of Underachieving Team</vt:lpstr>
      <vt:lpstr>Analysis of Underachieving Team</vt:lpstr>
      <vt:lpstr>Conclusions/Takeaways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Bryan Nelson</dc:creator>
  <cp:lastModifiedBy>Park, Chris</cp:lastModifiedBy>
  <cp:revision>157</cp:revision>
  <dcterms:created xsi:type="dcterms:W3CDTF">2020-12-30T22:04:03Z</dcterms:created>
  <dcterms:modified xsi:type="dcterms:W3CDTF">2021-12-23T10:56:36Z</dcterms:modified>
</cp:coreProperties>
</file>